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70" r:id="rId5"/>
    <p:sldId id="271" r:id="rId6"/>
    <p:sldId id="280" r:id="rId7"/>
    <p:sldId id="281" r:id="rId8"/>
    <p:sldId id="282" r:id="rId9"/>
    <p:sldId id="283" r:id="rId10"/>
    <p:sldId id="274" r:id="rId11"/>
    <p:sldId id="275" r:id="rId12"/>
    <p:sldId id="276" r:id="rId13"/>
    <p:sldId id="284" r:id="rId14"/>
    <p:sldId id="277" r:id="rId15"/>
    <p:sldId id="285" r:id="rId16"/>
    <p:sldId id="294" r:id="rId17"/>
    <p:sldId id="296" r:id="rId18"/>
    <p:sldId id="268" r:id="rId19"/>
    <p:sldId id="286" r:id="rId20"/>
    <p:sldId id="273" r:id="rId21"/>
    <p:sldId id="287" r:id="rId22"/>
    <p:sldId id="279" r:id="rId23"/>
    <p:sldId id="288" r:id="rId24"/>
    <p:sldId id="289" r:id="rId25"/>
    <p:sldId id="290" r:id="rId26"/>
    <p:sldId id="297" r:id="rId27"/>
    <p:sldId id="298" r:id="rId28"/>
    <p:sldId id="265" r:id="rId29"/>
    <p:sldId id="291" r:id="rId30"/>
    <p:sldId id="293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29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CC71A-A843-4374-9F45-5921CDDE80DE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0C465-6A2C-440D-B6F4-B8B06830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945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 </a:t>
            </a:r>
            <a:r>
              <a:rPr lang="en-US" altLang="ko-KR" dirty="0"/>
              <a:t>3</a:t>
            </a:r>
            <a:r>
              <a:rPr lang="ko-KR" altLang="en-US" dirty="0"/>
              <a:t>조 </a:t>
            </a:r>
            <a:r>
              <a:rPr lang="ko-KR" altLang="en-US" dirty="0" err="1"/>
              <a:t>아두이노프로젝트를</a:t>
            </a:r>
            <a:r>
              <a:rPr lang="ko-KR" altLang="en-US" dirty="0"/>
              <a:t> 발표를 시작 하겠습니다 저희는 발표를 </a:t>
            </a:r>
            <a:r>
              <a:rPr lang="ko-KR" altLang="en-US" dirty="0" err="1"/>
              <a:t>하게된</a:t>
            </a:r>
            <a:r>
              <a:rPr lang="ko-KR" altLang="en-US" dirty="0"/>
              <a:t> 김민수</a:t>
            </a:r>
            <a:r>
              <a:rPr lang="en-US" altLang="ko-KR" dirty="0"/>
              <a:t>, </a:t>
            </a:r>
            <a:r>
              <a:rPr lang="ko-KR" altLang="en-US" dirty="0" err="1"/>
              <a:t>김종각</a:t>
            </a:r>
            <a:r>
              <a:rPr lang="ko-KR" altLang="en-US" dirty="0"/>
              <a:t>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24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목차는 오픈소스 프로젝트 현황입니다</a:t>
            </a:r>
            <a:r>
              <a:rPr lang="en-US" altLang="ko-KR" dirty="0"/>
              <a:t>. </a:t>
            </a:r>
            <a:r>
              <a:rPr lang="ko-KR" altLang="en-US" dirty="0"/>
              <a:t>저희가 이번 목차에서 볼 소주제는 </a:t>
            </a:r>
            <a:r>
              <a:rPr lang="ko-KR" altLang="en-US" dirty="0" err="1"/>
              <a:t>두개뿐입니다</a:t>
            </a:r>
            <a:r>
              <a:rPr lang="en-US" altLang="ko-KR" dirty="0"/>
              <a:t>. </a:t>
            </a:r>
            <a:r>
              <a:rPr lang="ko-KR" altLang="en-US" dirty="0"/>
              <a:t>비슷한 프로젝트 예제와 </a:t>
            </a:r>
            <a:r>
              <a:rPr lang="en-US" altLang="ko-KR" dirty="0"/>
              <a:t>ESP01 </a:t>
            </a:r>
            <a:r>
              <a:rPr lang="ko-KR" altLang="en-US" dirty="0"/>
              <a:t>모듈의 </a:t>
            </a:r>
            <a:r>
              <a:rPr lang="ko-KR" altLang="en-US" dirty="0" err="1"/>
              <a:t>적용방향입니다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879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개발하고자 하는 </a:t>
            </a:r>
            <a:r>
              <a:rPr lang="ko-KR" altLang="en-US" dirty="0" err="1"/>
              <a:t>스마트화분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개발 프로젝트와 토양수분센서를 이용한다는 것에 공통점이 있어서 가져왔습니다</a:t>
            </a:r>
            <a:r>
              <a:rPr lang="en-US" altLang="ko-KR" dirty="0"/>
              <a:t>. </a:t>
            </a:r>
            <a:r>
              <a:rPr lang="ko-KR" altLang="en-US" dirty="0"/>
              <a:t>이 코드 예제를 통해 토양 수분 센서의 활용법과 </a:t>
            </a:r>
            <a:r>
              <a:rPr lang="ko-KR" altLang="en-US" dirty="0" err="1"/>
              <a:t>이번프로젝트를진행하는데</a:t>
            </a:r>
            <a:r>
              <a:rPr lang="ko-KR" altLang="en-US" dirty="0"/>
              <a:t> 참고 할 수 있을 거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689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ESP01</a:t>
            </a:r>
            <a:r>
              <a:rPr lang="ko-KR" altLang="en-US" dirty="0"/>
              <a:t>모듈의 적용방법은 강제 연결법을 적용하였습니다</a:t>
            </a:r>
            <a:r>
              <a:rPr lang="en-US" altLang="ko-KR" dirty="0"/>
              <a:t>. </a:t>
            </a:r>
            <a:r>
              <a:rPr lang="ko-KR" altLang="en-US" dirty="0"/>
              <a:t>저희가 만든 계획서를 풀어서 설명하자면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88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단계로 과제 결정 단어</a:t>
            </a:r>
            <a:r>
              <a:rPr lang="en-US" altLang="ko-KR" dirty="0"/>
              <a:t>/</a:t>
            </a:r>
            <a:r>
              <a:rPr lang="ko-KR" altLang="en-US" dirty="0"/>
              <a:t>사물 선택 선택한 단어</a:t>
            </a:r>
            <a:r>
              <a:rPr lang="en-US" altLang="ko-KR" dirty="0"/>
              <a:t>/</a:t>
            </a:r>
            <a:r>
              <a:rPr lang="ko-KR" altLang="en-US" dirty="0"/>
              <a:t>사물의 특징 강제 연결입니다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첫단계에서는</a:t>
            </a:r>
            <a:r>
              <a:rPr lang="ko-KR" altLang="en-US" dirty="0"/>
              <a:t> </a:t>
            </a:r>
            <a:r>
              <a:rPr lang="ko-KR" altLang="en-US" dirty="0" err="1"/>
              <a:t>스마트화분에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기능과 와이파이 </a:t>
            </a:r>
            <a:r>
              <a:rPr lang="ko-KR" altLang="en-US" dirty="0" err="1"/>
              <a:t>연결하기였고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단계에서는 화분</a:t>
            </a:r>
            <a:r>
              <a:rPr lang="en-US" altLang="ko-KR" dirty="0"/>
              <a:t>,</a:t>
            </a:r>
            <a:r>
              <a:rPr lang="ko-KR" altLang="en-US" dirty="0"/>
              <a:t>와이파이 모듈</a:t>
            </a:r>
            <a:r>
              <a:rPr lang="en-US" altLang="ko-KR" dirty="0"/>
              <a:t>, </a:t>
            </a:r>
            <a:r>
              <a:rPr lang="ko-KR" altLang="en-US" dirty="0"/>
              <a:t>식물을 선택하였고 </a:t>
            </a:r>
            <a:r>
              <a:rPr lang="en-US" altLang="ko-KR" dirty="0"/>
              <a:t>3</a:t>
            </a:r>
            <a:r>
              <a:rPr lang="ko-KR" altLang="en-US" dirty="0"/>
              <a:t>단계에서는 각각의 특징을 뽑아냈습니다</a:t>
            </a:r>
            <a:r>
              <a:rPr lang="en-US" altLang="ko-KR" dirty="0"/>
              <a:t>.</a:t>
            </a:r>
            <a:r>
              <a:rPr lang="ko-KR" altLang="en-US" dirty="0"/>
              <a:t>  특징과 단어들을 강제 연결하여 총</a:t>
            </a:r>
            <a:r>
              <a:rPr lang="en-US" altLang="ko-KR" dirty="0"/>
              <a:t>6</a:t>
            </a:r>
            <a:r>
              <a:rPr lang="ko-KR" altLang="en-US" dirty="0"/>
              <a:t>가지의 아이디어가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20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목차는 프로젝트 목표 및 내용 입니다</a:t>
            </a:r>
            <a:r>
              <a:rPr lang="en-US" altLang="ko-KR" dirty="0"/>
              <a:t>. </a:t>
            </a:r>
            <a:r>
              <a:rPr lang="ko-KR" altLang="en-US" dirty="0"/>
              <a:t>크게 </a:t>
            </a:r>
            <a:r>
              <a:rPr lang="en-US" altLang="ko-KR" dirty="0"/>
              <a:t>2</a:t>
            </a:r>
            <a:r>
              <a:rPr lang="ko-KR" altLang="en-US" dirty="0"/>
              <a:t>가지로 프로젝트의 최종목표와 세부 목표 프로젝트의 성공여부 평가 방법입니다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31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최종목표는 </a:t>
            </a:r>
            <a:r>
              <a:rPr lang="en-US" altLang="ko-KR" dirty="0"/>
              <a:t>(</a:t>
            </a:r>
            <a:r>
              <a:rPr lang="ko-KR" altLang="en-US" dirty="0"/>
              <a:t>위에 </a:t>
            </a:r>
            <a:r>
              <a:rPr lang="ko-KR" altLang="en-US" dirty="0" err="1"/>
              <a:t>적어놓음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세부 목표는 여러가지가 있지만 핵심기술은 </a:t>
            </a:r>
            <a:r>
              <a:rPr lang="en-US" altLang="ko-KR" dirty="0"/>
              <a:t>(</a:t>
            </a:r>
            <a:r>
              <a:rPr lang="ko-KR" altLang="en-US" dirty="0"/>
              <a:t>위에서 읽고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ko-KR" altLang="en-US" dirty="0" err="1"/>
              <a:t>제공할수있는</a:t>
            </a:r>
            <a:r>
              <a:rPr lang="ko-KR" altLang="en-US" dirty="0"/>
              <a:t> 서비스는 </a:t>
            </a:r>
            <a:r>
              <a:rPr lang="en-US" altLang="ko-KR" dirty="0"/>
              <a:t>(</a:t>
            </a:r>
            <a:r>
              <a:rPr lang="ko-KR" altLang="en-US" dirty="0"/>
              <a:t>또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55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80C465-6A2C-440D-B6F4-B8B0683052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680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목차는 프로젝트 목표 및 내용 입니다</a:t>
            </a:r>
            <a:r>
              <a:rPr lang="en-US" altLang="ko-KR" dirty="0"/>
              <a:t>. </a:t>
            </a:r>
            <a:r>
              <a:rPr lang="ko-KR" altLang="en-US" dirty="0"/>
              <a:t>크게 </a:t>
            </a:r>
            <a:r>
              <a:rPr lang="en-US" altLang="ko-KR" dirty="0"/>
              <a:t>2</a:t>
            </a:r>
            <a:r>
              <a:rPr lang="ko-KR" altLang="en-US" dirty="0"/>
              <a:t>가지로 프로젝트의 최종목표와 세부 목표 프로젝트의 성공여부 평가 방법입니다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80C465-6A2C-440D-B6F4-B8B0683052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61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목차는 총 </a:t>
            </a:r>
            <a:r>
              <a:rPr lang="en-US" altLang="ko-KR" dirty="0"/>
              <a:t>6</a:t>
            </a:r>
            <a:r>
              <a:rPr lang="ko-KR" altLang="en-US" dirty="0"/>
              <a:t>개로 </a:t>
            </a:r>
            <a:r>
              <a:rPr lang="ko-KR" altLang="en-US" dirty="0" err="1"/>
              <a:t>아두이노</a:t>
            </a:r>
            <a:r>
              <a:rPr lang="ko-KR" altLang="en-US" dirty="0"/>
              <a:t> 프로젝트 선정</a:t>
            </a:r>
            <a:r>
              <a:rPr lang="en-US" altLang="ko-KR" dirty="0"/>
              <a:t>,</a:t>
            </a:r>
            <a:r>
              <a:rPr lang="ko-KR" altLang="en-US" dirty="0"/>
              <a:t> 오픈소스 프로젝트 현황</a:t>
            </a:r>
            <a:r>
              <a:rPr lang="en-US" altLang="ko-KR" dirty="0"/>
              <a:t>,</a:t>
            </a:r>
            <a:r>
              <a:rPr lang="ko-KR" altLang="en-US" dirty="0"/>
              <a:t> 기술개발의 목표 및 내용</a:t>
            </a:r>
            <a:r>
              <a:rPr lang="en-US" altLang="ko-KR" dirty="0"/>
              <a:t>,</a:t>
            </a:r>
            <a:r>
              <a:rPr lang="ko-KR" altLang="en-US" dirty="0"/>
              <a:t> 기술개발 추진방법</a:t>
            </a:r>
            <a:r>
              <a:rPr lang="en-US" altLang="ko-KR" dirty="0"/>
              <a:t> </a:t>
            </a:r>
            <a:r>
              <a:rPr lang="ko-KR" altLang="en-US" dirty="0" err="1"/>
              <a:t>전략및</a:t>
            </a:r>
            <a:r>
              <a:rPr lang="ko-KR" altLang="en-US" dirty="0"/>
              <a:t> 체계 </a:t>
            </a:r>
            <a:r>
              <a:rPr lang="en-US" altLang="ko-KR" dirty="0"/>
              <a:t>,</a:t>
            </a:r>
            <a:r>
              <a:rPr lang="ko-KR" altLang="en-US" dirty="0"/>
              <a:t>추진 일정 </a:t>
            </a:r>
            <a:r>
              <a:rPr lang="en-US" altLang="ko-KR" dirty="0"/>
              <a:t>,</a:t>
            </a:r>
            <a:r>
              <a:rPr lang="ko-KR" altLang="en-US" dirty="0"/>
              <a:t>프로젝트 수행 팀 현황입니다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43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항목의 </a:t>
            </a:r>
            <a:r>
              <a:rPr lang="ko-KR" altLang="en-US" dirty="0" err="1"/>
              <a:t>아두이노</a:t>
            </a:r>
            <a:r>
              <a:rPr lang="ko-KR" altLang="en-US" dirty="0"/>
              <a:t> 프로젝트 선정에서는 크게 세 개로 저희가 할 </a:t>
            </a:r>
            <a:r>
              <a:rPr lang="ko-KR" altLang="en-US" dirty="0" err="1"/>
              <a:t>아두이노</a:t>
            </a:r>
            <a:r>
              <a:rPr lang="ko-KR" altLang="en-US" dirty="0"/>
              <a:t> 프로젝트의 주제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프로젝트의 선정과정과 저희가 이 </a:t>
            </a:r>
            <a:r>
              <a:rPr lang="ko-KR" altLang="en-US" dirty="0" err="1"/>
              <a:t>아두이노</a:t>
            </a:r>
            <a:r>
              <a:rPr lang="ko-KR" altLang="en-US" dirty="0"/>
              <a:t> 프로젝트를 하는 목적과 효과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7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ko-KR" altLang="en-US" dirty="0" err="1"/>
              <a:t>아두이노</a:t>
            </a:r>
            <a:r>
              <a:rPr lang="ko-KR" altLang="en-US" dirty="0"/>
              <a:t> 프로젝트 주제는 스마트 화분 </a:t>
            </a:r>
            <a:r>
              <a:rPr lang="ko-KR" altLang="en-US" dirty="0" err="1"/>
              <a:t>아두이노</a:t>
            </a:r>
            <a:r>
              <a:rPr lang="ko-KR" altLang="en-US" dirty="0"/>
              <a:t> 개발입니다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5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입장에서 잘 </a:t>
            </a:r>
            <a:r>
              <a:rPr lang="ko-KR" altLang="en-US" dirty="0" err="1"/>
              <a:t>안보이실거</a:t>
            </a:r>
            <a:r>
              <a:rPr lang="ko-KR" altLang="en-US" dirty="0"/>
              <a:t> 같으니 </a:t>
            </a:r>
            <a:r>
              <a:rPr lang="en-US" altLang="ko-KR" dirty="0"/>
              <a:t>1,2</a:t>
            </a:r>
            <a:r>
              <a:rPr lang="ko-KR" altLang="en-US" dirty="0"/>
              <a:t>차 </a:t>
            </a:r>
            <a:r>
              <a:rPr lang="ko-KR" altLang="en-US" dirty="0" err="1"/>
              <a:t>브레인스토밍과정을</a:t>
            </a:r>
            <a:r>
              <a:rPr lang="ko-KR" altLang="en-US" dirty="0"/>
              <a:t> 나눠서 설명해드리겠습니다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3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차 브레인 </a:t>
            </a:r>
            <a:r>
              <a:rPr lang="ko-KR" altLang="en-US" dirty="0" err="1"/>
              <a:t>스토밍에서</a:t>
            </a:r>
            <a:r>
              <a:rPr lang="ko-KR" altLang="en-US" dirty="0"/>
              <a:t> 총 </a:t>
            </a:r>
            <a:r>
              <a:rPr lang="en-US" altLang="ko-KR" dirty="0"/>
              <a:t>9</a:t>
            </a:r>
            <a:r>
              <a:rPr lang="ko-KR" altLang="en-US" dirty="0"/>
              <a:t>개의 아이디어가 </a:t>
            </a:r>
            <a:r>
              <a:rPr lang="en-US" altLang="ko-KR" dirty="0"/>
              <a:t>1</a:t>
            </a:r>
            <a:r>
              <a:rPr lang="ko-KR" altLang="en-US" dirty="0"/>
              <a:t>차 브레인스토밍에서 나왔으며</a:t>
            </a:r>
            <a:r>
              <a:rPr lang="en-US" altLang="ko-KR" dirty="0"/>
              <a:t>, (</a:t>
            </a:r>
            <a:r>
              <a:rPr lang="ko-KR" altLang="en-US" dirty="0"/>
              <a:t>전원 찬성</a:t>
            </a:r>
            <a:r>
              <a:rPr lang="en-US" altLang="ko-KR" dirty="0"/>
              <a:t>, </a:t>
            </a:r>
            <a:r>
              <a:rPr lang="ko-KR" altLang="en-US" dirty="0"/>
              <a:t>일부 찬성 전원반대</a:t>
            </a:r>
            <a:r>
              <a:rPr lang="en-US" altLang="ko-KR" dirty="0"/>
              <a:t>) 3</a:t>
            </a:r>
            <a:r>
              <a:rPr lang="ko-KR" altLang="en-US" dirty="0"/>
              <a:t>가지의 항목으로 평가하였고 전원 찬성이 나온 </a:t>
            </a:r>
            <a:r>
              <a:rPr lang="en-US" altLang="ko-KR" dirty="0"/>
              <a:t>4</a:t>
            </a:r>
            <a:r>
              <a:rPr lang="ko-KR" altLang="en-US" dirty="0"/>
              <a:t>개의 아이디어가 선택되었습니다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선택된 </a:t>
            </a:r>
            <a:r>
              <a:rPr lang="en-US" altLang="ko-KR" dirty="0"/>
              <a:t>4</a:t>
            </a:r>
            <a:r>
              <a:rPr lang="ko-KR" altLang="en-US" dirty="0"/>
              <a:t>개는 </a:t>
            </a:r>
            <a:r>
              <a:rPr lang="en-US" altLang="ko-KR" dirty="0"/>
              <a:t>(</a:t>
            </a:r>
            <a:r>
              <a:rPr lang="ko-KR" altLang="en-US" dirty="0"/>
              <a:t>손가락으로 하나씩 피며</a:t>
            </a:r>
            <a:r>
              <a:rPr lang="en-US" altLang="ko-KR" dirty="0"/>
              <a:t>) </a:t>
            </a:r>
            <a:r>
              <a:rPr lang="ko-KR" altLang="en-US" dirty="0" err="1"/>
              <a:t>핑퐁게임만들기</a:t>
            </a:r>
            <a:r>
              <a:rPr lang="en-US" altLang="ko-KR" dirty="0"/>
              <a:t>, </a:t>
            </a:r>
            <a:r>
              <a:rPr lang="ko-KR" altLang="en-US" dirty="0"/>
              <a:t>스마트 화분</a:t>
            </a:r>
            <a:r>
              <a:rPr lang="en-US" altLang="ko-KR" dirty="0"/>
              <a:t>, </a:t>
            </a:r>
            <a:r>
              <a:rPr lang="ko-KR" altLang="en-US" dirty="0"/>
              <a:t>클론 팔 만들기</a:t>
            </a:r>
            <a:r>
              <a:rPr lang="en-US" altLang="ko-KR" dirty="0"/>
              <a:t>, </a:t>
            </a:r>
            <a:r>
              <a:rPr lang="ko-KR" altLang="en-US" dirty="0" err="1"/>
              <a:t>튜링머신</a:t>
            </a:r>
            <a:r>
              <a:rPr lang="ko-KR" altLang="en-US" dirty="0"/>
              <a:t> </a:t>
            </a:r>
            <a:r>
              <a:rPr lang="ko-KR" altLang="en-US" dirty="0" err="1"/>
              <a:t>만들기입니다</a:t>
            </a:r>
            <a:r>
              <a:rPr lang="en-US" altLang="ko-KR" dirty="0"/>
              <a:t>. </a:t>
            </a:r>
            <a:r>
              <a:rPr lang="ko-KR" altLang="en-US" dirty="0"/>
              <a:t>이 선정된 </a:t>
            </a:r>
            <a:r>
              <a:rPr lang="en-US" altLang="ko-KR" dirty="0"/>
              <a:t>4</a:t>
            </a:r>
            <a:r>
              <a:rPr lang="ko-KR" altLang="en-US" dirty="0"/>
              <a:t>가지의 주제를 가지고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5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브레인 </a:t>
            </a:r>
            <a:r>
              <a:rPr lang="ko-KR" altLang="en-US" dirty="0" err="1"/>
              <a:t>스토밍에서는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가지의 기준인 실현가능성</a:t>
            </a:r>
            <a:r>
              <a:rPr lang="en-US" altLang="ko-KR" dirty="0"/>
              <a:t>,</a:t>
            </a:r>
            <a:r>
              <a:rPr lang="ko-KR" altLang="en-US" dirty="0"/>
              <a:t> 독창성</a:t>
            </a:r>
            <a:r>
              <a:rPr lang="en-US" altLang="ko-KR" dirty="0"/>
              <a:t>,</a:t>
            </a:r>
            <a:r>
              <a:rPr lang="ko-KR" altLang="en-US" dirty="0"/>
              <a:t> 유용성을 가지고 앞선 네 아이디어들을 평가했습니다</a:t>
            </a:r>
            <a:r>
              <a:rPr lang="en-US" altLang="ko-KR" dirty="0"/>
              <a:t>. </a:t>
            </a:r>
            <a:r>
              <a:rPr lang="ko-KR" altLang="en-US" dirty="0"/>
              <a:t>이에 대한 결과가 앞에 보시는 표와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74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독창성에서는 낮은 점수를 얻었지만</a:t>
            </a:r>
            <a:r>
              <a:rPr lang="en-US" altLang="ko-KR" dirty="0"/>
              <a:t>, </a:t>
            </a:r>
            <a:r>
              <a:rPr lang="ko-KR" altLang="en-US" dirty="0"/>
              <a:t>실현가능성과 유용성에서 높은 점수를 얻은 스마트 화분이 최종적으로 저희의 </a:t>
            </a:r>
            <a:r>
              <a:rPr lang="ko-KR" altLang="en-US" dirty="0" err="1"/>
              <a:t>아두이노</a:t>
            </a:r>
            <a:r>
              <a:rPr lang="ko-KR" altLang="en-US" dirty="0"/>
              <a:t> 프로젝트 주제가 되었습니다</a:t>
            </a:r>
            <a:r>
              <a:rPr lang="en-US" altLang="ko-KR" dirty="0"/>
              <a:t>.  </a:t>
            </a:r>
            <a:r>
              <a:rPr lang="ko-KR" altLang="en-US" dirty="0"/>
              <a:t>저 개인적으로 </a:t>
            </a:r>
            <a:r>
              <a:rPr lang="ko-KR" altLang="en-US" dirty="0" err="1"/>
              <a:t>스마트화분에</a:t>
            </a:r>
            <a:r>
              <a:rPr lang="ko-KR" altLang="en-US" dirty="0"/>
              <a:t> 가장  높은 점수를 주었는데 이유는 오른쪽의 사진에서 알 수 있습니다</a:t>
            </a:r>
            <a:r>
              <a:rPr lang="en-US" altLang="ko-KR" dirty="0"/>
              <a:t>. </a:t>
            </a:r>
            <a:r>
              <a:rPr lang="ko-KR" altLang="en-US" dirty="0"/>
              <a:t>이 사진들은 저희 집에서 부모님께서  </a:t>
            </a:r>
            <a:r>
              <a:rPr lang="ko-KR" altLang="en-US" dirty="0" err="1"/>
              <a:t>가꾸고있는</a:t>
            </a:r>
            <a:r>
              <a:rPr lang="ko-KR" altLang="en-US" dirty="0"/>
              <a:t> </a:t>
            </a:r>
            <a:r>
              <a:rPr lang="ko-KR" altLang="en-US" dirty="0" err="1"/>
              <a:t>안스리움과</a:t>
            </a:r>
            <a:r>
              <a:rPr lang="ko-KR" altLang="en-US" dirty="0"/>
              <a:t> </a:t>
            </a:r>
            <a:r>
              <a:rPr lang="ko-KR" altLang="en-US" dirty="0" err="1"/>
              <a:t>스투키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이 화분을 스마트 화분으로 바꿀 수 있으면 </a:t>
            </a:r>
            <a:r>
              <a:rPr lang="ko-KR" altLang="en-US" dirty="0" err="1"/>
              <a:t>좋을거</a:t>
            </a:r>
            <a:r>
              <a:rPr lang="ko-KR" altLang="en-US" dirty="0"/>
              <a:t> 같아서 저는 개인적으로 높은 점수를 주었습니다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97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프로젝트의 목적과 효과에서는 사용자 관점의 실용성 측면은 식물을 실내에서 손쉽게 가꿀 수 있다는 점이며</a:t>
            </a:r>
            <a:r>
              <a:rPr lang="en-US" altLang="ko-KR" dirty="0"/>
              <a:t>, </a:t>
            </a:r>
            <a:r>
              <a:rPr lang="ko-KR" altLang="en-US" dirty="0" err="1"/>
              <a:t>온습도</a:t>
            </a:r>
            <a:r>
              <a:rPr lang="ko-KR" altLang="en-US" dirty="0"/>
              <a:t> 수분량</a:t>
            </a:r>
            <a:r>
              <a:rPr lang="en-US" altLang="ko-KR" dirty="0"/>
              <a:t>,</a:t>
            </a:r>
            <a:r>
              <a:rPr lang="ko-KR" altLang="en-US" dirty="0" err="1"/>
              <a:t>일조량에대한</a:t>
            </a:r>
            <a:r>
              <a:rPr lang="ko-KR" altLang="en-US" dirty="0"/>
              <a:t> 정보를 수치로 표현하기에 편리하게 이용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팀원 관점의 학습적 측면은 </a:t>
            </a:r>
            <a:r>
              <a:rPr lang="ko-KR" altLang="en-US" dirty="0" err="1"/>
              <a:t>아두이노에</a:t>
            </a:r>
            <a:r>
              <a:rPr lang="ko-KR" altLang="en-US" dirty="0"/>
              <a:t> 대한 전반적인 코드와 이해력을 높일 수 있고 팀프로젝트를 통해 협동심과 의사소통 능력을 향상 시킬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경험관점의  학습적 측면은 다른 팀의 프로젝트의 결과물들을 보며 </a:t>
            </a:r>
            <a:r>
              <a:rPr lang="ko-KR" altLang="en-US" dirty="0" err="1"/>
              <a:t>아두이노의</a:t>
            </a:r>
            <a:r>
              <a:rPr lang="ko-KR" altLang="en-US" dirty="0"/>
              <a:t> 다양한 활용</a:t>
            </a:r>
            <a:r>
              <a:rPr lang="en-US" altLang="ko-KR" dirty="0"/>
              <a:t>, </a:t>
            </a:r>
            <a:r>
              <a:rPr lang="ko-KR" altLang="en-US" dirty="0"/>
              <a:t>개발방법에 대해 배울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0C465-6A2C-440D-B6F4-B8B0683052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39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asino.tistory.com/215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30.png"/><Relationship Id="rId7" Type="http://schemas.openxmlformats.org/officeDocument/2006/relationships/image" Target="../media/image5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30.png"/><Relationship Id="rId7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0.gi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53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9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4283" y="3196514"/>
            <a:ext cx="10990029" cy="26161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200" kern="0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3</a:t>
            </a:r>
            <a:r>
              <a:rPr lang="ko-KR" altLang="en-US" sz="8200" kern="0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조</a:t>
            </a:r>
            <a:r>
              <a:rPr lang="en-US" altLang="ko-KR" sz="8200" kern="0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8200" kern="0" spc="-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팀명</a:t>
            </a:r>
            <a:r>
              <a:rPr lang="en-US" altLang="ko-KR" sz="8200" kern="0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:4.1)</a:t>
            </a:r>
            <a:endParaRPr lang="en-US" sz="8200" kern="0" spc="-100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ko-KR" altLang="en-US" sz="8200" kern="0" spc="-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KOHINanumOTF Bold" pitchFamily="34" charset="0"/>
              </a:rPr>
              <a:t>아두이노</a:t>
            </a:r>
            <a:r>
              <a:rPr lang="ko-KR" altLang="en-US" sz="8200" kern="0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KOHINanumOTF Bold" pitchFamily="34" charset="0"/>
              </a:rPr>
              <a:t> 프로젝트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56857" y="763043"/>
            <a:ext cx="2584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기초창의공학설계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544283" y="2302556"/>
            <a:ext cx="2835209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18A8F1"/>
                </a:solidFill>
                <a:latin typeface="Pretendard" pitchFamily="34" charset="0"/>
                <a:cs typeface="Pretendard" pitchFamily="34" charset="0"/>
              </a:rPr>
              <a:t>2023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437580" y="6210823"/>
            <a:ext cx="1545320" cy="1545320"/>
            <a:chOff x="10437580" y="6210823"/>
            <a:chExt cx="1545320" cy="15453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7580" y="6210823"/>
              <a:ext cx="1545320" cy="1545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4485" y="2193331"/>
            <a:ext cx="1740047" cy="1740047"/>
            <a:chOff x="13014485" y="2193331"/>
            <a:chExt cx="1740047" cy="1740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4485" y="2193331"/>
              <a:ext cx="1740047" cy="1740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6611" y="3700214"/>
            <a:ext cx="1700517" cy="1700517"/>
            <a:chOff x="12256611" y="3700214"/>
            <a:chExt cx="1700517" cy="17005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6611" y="3700214"/>
              <a:ext cx="1700517" cy="1700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9091" y="1924682"/>
            <a:ext cx="1775532" cy="1775532"/>
            <a:chOff x="14769091" y="1924682"/>
            <a:chExt cx="1775532" cy="17755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9091" y="1924682"/>
              <a:ext cx="1775532" cy="1775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7849" y="6272321"/>
            <a:ext cx="1591241" cy="1591241"/>
            <a:chOff x="13177849" y="6272321"/>
            <a:chExt cx="1591241" cy="15912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7849" y="6272321"/>
              <a:ext cx="1591241" cy="1591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7311" y="4724053"/>
            <a:ext cx="856448" cy="1571856"/>
            <a:chOff x="11437311" y="4724053"/>
            <a:chExt cx="856448" cy="15718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7311" y="4724053"/>
              <a:ext cx="856448" cy="15718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35585" y="3370264"/>
            <a:ext cx="859312" cy="1577112"/>
            <a:chOff x="14535585" y="3370264"/>
            <a:chExt cx="859312" cy="15771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5585" y="3370264"/>
              <a:ext cx="859312" cy="1577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28040" y="7035032"/>
            <a:ext cx="1153391" cy="28269"/>
            <a:chOff x="12228040" y="7035032"/>
            <a:chExt cx="1153391" cy="282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28040" y="7035032"/>
              <a:ext cx="1153391" cy="282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80121" y="5318641"/>
            <a:ext cx="1449230" cy="1449230"/>
            <a:chOff x="12080121" y="5318641"/>
            <a:chExt cx="1449230" cy="14492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0121" y="5318641"/>
              <a:ext cx="1449230" cy="14492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37580" y="2898420"/>
            <a:ext cx="1545352" cy="1545352"/>
            <a:chOff x="10437580" y="2898420"/>
            <a:chExt cx="1545352" cy="15453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7580" y="2898420"/>
              <a:ext cx="1545352" cy="1545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35585" y="5142857"/>
            <a:ext cx="1514941" cy="1514941"/>
            <a:chOff x="14535585" y="5142857"/>
            <a:chExt cx="1514941" cy="15149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5585" y="5142857"/>
              <a:ext cx="1514941" cy="15149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835682" y="6303189"/>
            <a:ext cx="1357361" cy="1357361"/>
            <a:chOff x="15835682" y="6303189"/>
            <a:chExt cx="1357361" cy="13573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35682" y="6303189"/>
              <a:ext cx="1357361" cy="13573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43316" y="4074232"/>
            <a:ext cx="1614367" cy="1614367"/>
            <a:chOff x="15743316" y="4074232"/>
            <a:chExt cx="1614367" cy="161436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43316" y="4074232"/>
              <a:ext cx="1614367" cy="1614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3202" y="8803923"/>
            <a:ext cx="16739310" cy="863104"/>
            <a:chOff x="773202" y="8803923"/>
            <a:chExt cx="16739310" cy="8631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202" y="8803923"/>
              <a:ext cx="16739310" cy="863104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4377067" y="6959064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18A8F1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10103723" y="5331364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18A8F1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13718163" y="4902092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18A8F1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1785339" y="9081086"/>
            <a:ext cx="225093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담당자  :</a:t>
            </a:r>
            <a:r>
              <a:rPr lang="en-US" sz="18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      </a:t>
            </a:r>
            <a:r>
              <a:rPr lang="ko-KR" altLang="en-US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김 종각</a:t>
            </a:r>
            <a:r>
              <a:rPr lang="en-US" altLang="ko-KR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, </a:t>
            </a:r>
            <a:r>
              <a:rPr lang="ko-KR" altLang="en-US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김 민수</a:t>
            </a:r>
            <a:r>
              <a:rPr lang="en-US" altLang="ko-KR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, </a:t>
            </a:r>
            <a:r>
              <a:rPr lang="ko-KR" altLang="en-US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김 나영</a:t>
            </a:r>
            <a:r>
              <a:rPr lang="en-US" altLang="ko-KR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, </a:t>
            </a:r>
            <a:r>
              <a:rPr lang="ko-KR" altLang="en-US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장 재민</a:t>
            </a:r>
            <a:r>
              <a:rPr lang="en-US" altLang="ko-KR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, </a:t>
            </a:r>
            <a:r>
              <a:rPr lang="ko-KR" altLang="en-US" sz="18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김 현주</a:t>
            </a:r>
            <a:r>
              <a:rPr lang="en-US" sz="18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        TEL.   010-3921-9304            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7362" y="1921685"/>
            <a:ext cx="11535931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HINanumOTF Bold" pitchFamily="34" charset="0"/>
                <a:cs typeface="KOHINanumOTF Bold" pitchFamily="34" charset="0"/>
              </a:rPr>
              <a:t>오픈소스 프로젝트 현황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98103" y="2051529"/>
            <a:ext cx="4438321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800" b="1" i="0" u="none" strike="noStrike" kern="0" cap="none" spc="9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 pitchFamily="34" charset="0"/>
                <a:ea typeface="+mn-ea"/>
                <a:cs typeface="210 OmniGothic 050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36164" y="4821176"/>
            <a:ext cx="1388367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cs typeface="Pretendard Light" pitchFamily="34" charset="0"/>
              </a:rPr>
              <a:t>비슷한 프로젝트 예제</a:t>
            </a: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Pretendard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Pretendard Light" pitchFamily="34" charset="0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800" kern="0" spc="-100" dirty="0">
                <a:solidFill>
                  <a:srgbClr val="FFFFFF"/>
                </a:solidFill>
                <a:latin typeface="Pretendard Light" pitchFamily="34" charset="0"/>
                <a:ea typeface="+mn-ea"/>
              </a:rPr>
              <a:t>ESP01 </a:t>
            </a:r>
            <a:r>
              <a:rPr lang="ko-KR" altLang="en-US" sz="4800" kern="0" spc="-100" dirty="0">
                <a:solidFill>
                  <a:srgbClr val="FFFFFF"/>
                </a:solidFill>
                <a:latin typeface="Pretendard Light" pitchFamily="34" charset="0"/>
                <a:ea typeface="+mn-ea"/>
              </a:rPr>
              <a:t>모듈의 적용 방향</a:t>
            </a: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96726" y="1027851"/>
            <a:ext cx="2584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itchFamily="34" charset="0"/>
                <a:ea typeface="+mn-ea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itchFamily="34" charset="0"/>
                <a:cs typeface="+mn-cs"/>
              </a:rPr>
              <a:t>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415883" y="7148129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077582" y="3584960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32482" y="6257937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05328" y="8077082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38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8276" y="3546759"/>
            <a:ext cx="7398111" cy="5413045"/>
            <a:chOff x="1628276" y="3546759"/>
            <a:chExt cx="7398111" cy="5413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276" y="3546759"/>
              <a:ext cx="7398111" cy="541304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7660" y="1714500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 pitchFamily="34" charset="0"/>
                <a:ea typeface="+mn-ea"/>
                <a:cs typeface="210 OmniGothic 050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256559" y="3546759"/>
            <a:ext cx="7398111" cy="5413045"/>
            <a:chOff x="9256559" y="3546759"/>
            <a:chExt cx="7398111" cy="54130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6559" y="3546759"/>
              <a:ext cx="7398111" cy="541304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21442" y="1926695"/>
            <a:ext cx="178428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ea typeface="+mn-ea"/>
              </a:rPr>
              <a:t>비슷한 프로젝트 예제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7706" y="1448051"/>
            <a:ext cx="4670302" cy="61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-1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KOHINanumOTF Bold" pitchFamily="34" charset="0"/>
                <a:ea typeface="+mn-ea"/>
                <a:cs typeface="KOHINanumOTF Bold" pitchFamily="34" charset="0"/>
              </a:rPr>
              <a:t>Business Project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4096" y="7962479"/>
            <a:ext cx="984249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토양 수분 센서를 이용한 스마트 화분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아두이노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Calibri"/>
              </a:rPr>
              <a:t>참고한 프로젝트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altLang="ko-KR" sz="18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HCI Poppy"/>
                <a:ea typeface="휴먼명조"/>
                <a:hlinkClick r:id="rId6"/>
              </a:rPr>
              <a:t>https://rasino.tistory.com/215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휴먼명조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70017" y="8360305"/>
            <a:ext cx="9842495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토양 수분 센서를 이용한 자동 </a:t>
            </a:r>
            <a:r>
              <a:rPr kumimoji="0" lang="ko-KR" altLang="en-US" sz="1900" b="0" i="0" u="none" strike="noStrike" kern="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물공급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 </a:t>
            </a:r>
            <a:r>
              <a:rPr kumimoji="0" lang="ko-KR" altLang="en-US" sz="1900" b="0" i="0" u="none" strike="noStrike" kern="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아두이노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 코드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5C2659-4213-4C61-A3B1-25AB62A88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9" y="3605667"/>
            <a:ext cx="7032841" cy="4153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F1A985-E4B9-4933-9C8C-EB6AC24FB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605667"/>
            <a:ext cx="7109041" cy="41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13171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3000" y="3052655"/>
            <a:ext cx="15316200" cy="6891445"/>
            <a:chOff x="1628276" y="3546759"/>
            <a:chExt cx="7398111" cy="5413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276" y="3546759"/>
              <a:ext cx="7398111" cy="541304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02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228601" y="1333424"/>
            <a:ext cx="1783567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400" dirty="0">
                <a:solidFill>
                  <a:srgbClr val="4D4D4D"/>
                </a:solidFill>
                <a:latin typeface="KOHINanumOTF Bold" pitchFamily="34" charset="0"/>
              </a:rPr>
              <a:t>ESP01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</a:rPr>
              <a:t> 모듈의 적용 방향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3657600" y="8953576"/>
            <a:ext cx="984249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강제연결법 적용 </a:t>
            </a:r>
            <a:endParaRPr 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49C9D-E3F6-4632-B972-C3BB2876B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76" y="3254006"/>
            <a:ext cx="14449924" cy="54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 pitchFamily="34" charset="0"/>
                <a:ea typeface="+mn-ea"/>
                <a:cs typeface="210 OmniGothic 050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442" y="1926695"/>
            <a:ext cx="178428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0" cap="none" spc="-4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HINanumOTF Bold" pitchFamily="34" charset="0"/>
                <a:ea typeface="+mn-ea"/>
                <a:cs typeface="KOHINanumOTF Bold" pitchFamily="34" charset="0"/>
              </a:rPr>
              <a:t>강제연결법 적용하기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778444" y="7161086"/>
            <a:ext cx="4186243" cy="1796966"/>
            <a:chOff x="1778444" y="7161086"/>
            <a:chExt cx="4186243" cy="17969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444" y="7161086"/>
              <a:ext cx="4186243" cy="17969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4343" y="6482257"/>
            <a:ext cx="4193008" cy="2475795"/>
            <a:chOff x="5294343" y="6482257"/>
            <a:chExt cx="4193008" cy="24757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294343" y="8279223"/>
              <a:ext cx="670344" cy="678829"/>
              <a:chOff x="5294343" y="8279223"/>
              <a:chExt cx="670344" cy="6788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94343" y="8279223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301108" y="6482257"/>
              <a:ext cx="4186243" cy="1796966"/>
              <a:chOff x="5301108" y="6482257"/>
              <a:chExt cx="4186243" cy="179696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1108" y="6482257"/>
                <a:ext cx="4186243" cy="17969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796993" y="7225007"/>
            <a:ext cx="670344" cy="678829"/>
            <a:chOff x="8796993" y="7225007"/>
            <a:chExt cx="670344" cy="6788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6993" y="7225007"/>
              <a:ext cx="670344" cy="6788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03758" y="5428041"/>
            <a:ext cx="4186243" cy="1796966"/>
            <a:chOff x="8803758" y="5428041"/>
            <a:chExt cx="4186243" cy="17969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3758" y="5428041"/>
              <a:ext cx="4186243" cy="17969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14262" y="4385245"/>
            <a:ext cx="4193008" cy="2475795"/>
            <a:chOff x="12314262" y="4385245"/>
            <a:chExt cx="4193008" cy="24757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314262" y="6182211"/>
              <a:ext cx="670344" cy="678829"/>
              <a:chOff x="12314262" y="6182211"/>
              <a:chExt cx="670344" cy="6788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14262" y="6182211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321028" y="4385245"/>
              <a:ext cx="4186243" cy="1796966"/>
              <a:chOff x="12321028" y="4385245"/>
              <a:chExt cx="4186243" cy="179696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21028" y="4385245"/>
                <a:ext cx="4186243" cy="179696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102147" y="6410082"/>
            <a:ext cx="112996" cy="112996"/>
            <a:chOff x="13466857" y="6760767"/>
            <a:chExt cx="112996" cy="1129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66857" y="6760767"/>
              <a:ext cx="112996" cy="1129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07163" y="7468171"/>
            <a:ext cx="112996" cy="112996"/>
            <a:chOff x="9899446" y="8067031"/>
            <a:chExt cx="112996" cy="1129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9446" y="8067031"/>
              <a:ext cx="112996" cy="11299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039497" y="7549317"/>
            <a:ext cx="325138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단계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20402" y="8156448"/>
            <a:ext cx="388958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ea typeface="+mn-ea"/>
                <a:cs typeface="Pretendard Light" pitchFamily="34" charset="0"/>
              </a:rPr>
              <a:t>과제 결정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35521" y="6861038"/>
            <a:ext cx="325138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단계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16423" y="7468171"/>
            <a:ext cx="388958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ea typeface="+mn-ea"/>
                <a:cs typeface="Pretendard Light" pitchFamily="34" charset="0"/>
              </a:rPr>
              <a:t>단어</a:t>
            </a:r>
            <a:r>
              <a:rPr lang="en-US" altLang="ko-KR" sz="2100" kern="0" spc="-1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/</a:t>
            </a:r>
            <a:r>
              <a:rPr lang="ko-KR" altLang="en-US" sz="2100" kern="0" spc="-1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사물 선택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67711" y="5835562"/>
            <a:ext cx="325138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3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단계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48611" y="6442699"/>
            <a:ext cx="388958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ea typeface="+mn-ea"/>
                <a:cs typeface="Pretendard Light" pitchFamily="34" charset="0"/>
              </a:rPr>
              <a:t>선택한 단어</a:t>
            </a:r>
            <a:r>
              <a:rPr kumimoji="0" lang="en-US" altLang="ko-KR" sz="21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ea typeface="+mn-ea"/>
                <a:cs typeface="Pretendard Light" pitchFamily="34" charset="0"/>
              </a:rPr>
              <a:t>/</a:t>
            </a:r>
            <a:r>
              <a:rPr kumimoji="0" lang="ko-KR" altLang="en-US" sz="21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ea typeface="+mn-ea"/>
                <a:cs typeface="Pretendard Light" pitchFamily="34" charset="0"/>
              </a:rPr>
              <a:t>사물의 특징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785075" y="4795410"/>
            <a:ext cx="325138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4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단계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465975" y="5402544"/>
            <a:ext cx="388958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강제연결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340107" y="6339407"/>
            <a:ext cx="5392701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1. 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인터넷에서 날씨 정보 가져오기</a:t>
            </a:r>
            <a:endParaRPr kumimoji="0" lang="en-US" altLang="ko-KR" sz="1900" b="0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" pitchFamily="34" charset="0"/>
              <a:ea typeface="+mn-ea"/>
              <a:cs typeface="Pretendar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2.</a:t>
            </a:r>
            <a:r>
              <a:rPr kumimoji="0" 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. 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센서를 통해 밤에도 적절한 조명 </a:t>
            </a:r>
            <a:endParaRPr kumimoji="0" lang="en-US" altLang="ko-KR" sz="1900" b="0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" pitchFamily="34" charset="0"/>
              <a:ea typeface="+mn-ea"/>
              <a:cs typeface="Pretendar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비춰주기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3. 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휴대폰이나 서버로 식물의 상태</a:t>
            </a:r>
            <a:endParaRPr lang="en-US" altLang="ko-KR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알려주기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875212" y="7369288"/>
            <a:ext cx="3418351" cy="2139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화분 </a:t>
            </a:r>
            <a:r>
              <a:rPr kumimoji="0" lang="en-US" altLang="ko-KR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- 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식물을 담고</a:t>
            </a:r>
            <a:r>
              <a:rPr kumimoji="0" lang="en-US" altLang="ko-KR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,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흙을 넣음</a:t>
            </a:r>
            <a:endParaRPr kumimoji="0" lang="en-US" altLang="ko-KR" sz="1900" b="0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" pitchFamily="34" charset="0"/>
              <a:ea typeface="+mn-ea"/>
              <a:cs typeface="Pretendar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900" b="0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" pitchFamily="34" charset="0"/>
              <a:ea typeface="+mn-ea"/>
              <a:cs typeface="Pretendar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</a:rPr>
              <a:t>와이파이 모듈 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</a:rPr>
              <a:t>- 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</a:rPr>
              <a:t>인터넷 연결 가능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</a:rPr>
              <a:t>, 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</a:rPr>
              <a:t>다양한 정보 표시</a:t>
            </a:r>
            <a:endParaRPr lang="en-US" altLang="ko-KR" sz="1900" kern="0" spc="-100" dirty="0">
              <a:solidFill>
                <a:srgbClr val="4D4D4D"/>
              </a:solidFill>
              <a:latin typeface="Pretendar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900" kern="0" spc="-100" dirty="0">
              <a:solidFill>
                <a:srgbClr val="4D4D4D"/>
              </a:solidFill>
              <a:latin typeface="Pretendar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+mn-cs"/>
              </a:rPr>
              <a:t>식물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</a:rPr>
              <a:t> – 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</a:rPr>
              <a:t>알맞은 온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</a:rPr>
              <a:t>,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</a:rPr>
              <a:t>습도와 적당량의 물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</a:rPr>
              <a:t>, </a:t>
            </a:r>
            <a:r>
              <a:rPr lang="ko-KR" altLang="en-US" sz="1900" kern="0" spc="-100" dirty="0" err="1">
                <a:solidFill>
                  <a:srgbClr val="4D4D4D"/>
                </a:solidFill>
                <a:latin typeface="Pretendard" pitchFamily="34" charset="0"/>
              </a:rPr>
              <a:t>햋빛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</a:rPr>
              <a:t> 필요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5481749" y="5642013"/>
            <a:ext cx="112996" cy="112996"/>
            <a:chOff x="5462427" y="4485478"/>
            <a:chExt cx="112996" cy="11299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427" y="4485478"/>
              <a:ext cx="112996" cy="112996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778285" y="5451374"/>
            <a:ext cx="611794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1. 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화분</a:t>
            </a:r>
            <a:endParaRPr lang="en-US" altLang="ko-KR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</a:rPr>
              <a:t>2 .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</a:rPr>
              <a:t>와이파이 모듈</a:t>
            </a:r>
            <a:endParaRPr kumimoji="0" lang="en-US" altLang="ko-KR" sz="1900" b="0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" pitchFamily="34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  <a:cs typeface="+mn-cs"/>
              </a:rPr>
              <a:t>3. 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+mn-cs"/>
              </a:rPr>
              <a:t>식물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868209" y="6537452"/>
            <a:ext cx="112996" cy="112996"/>
            <a:chOff x="1808157" y="5663524"/>
            <a:chExt cx="112996" cy="1129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8157" y="5663524"/>
              <a:ext cx="112996" cy="1129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10766" y="2932487"/>
            <a:ext cx="976692" cy="1452757"/>
            <a:chOff x="14410766" y="2932487"/>
            <a:chExt cx="976692" cy="145275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10766" y="2932487"/>
              <a:ext cx="976692" cy="1452757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2003631" y="6391122"/>
            <a:ext cx="3476767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0" i="0" u="none" strike="noStrike" kern="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스마트화분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 </a:t>
            </a:r>
            <a:r>
              <a:rPr kumimoji="0" lang="ko-KR" altLang="en-US" sz="1900" b="0" i="0" u="none" strike="noStrike" kern="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아두이노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 기능  와이파이와 연결하기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97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7362" y="1921685"/>
            <a:ext cx="11535931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HINanumOTF Bold" pitchFamily="34" charset="0"/>
                <a:cs typeface="KOHINanumOTF Bold" pitchFamily="34" charset="0"/>
              </a:rPr>
              <a:t>프로젝트 목표 및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98103" y="2051529"/>
            <a:ext cx="4438321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800" b="1" i="0" u="none" strike="noStrike" kern="0" cap="none" spc="9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 pitchFamily="34" charset="0"/>
                <a:ea typeface="+mn-ea"/>
                <a:cs typeface="210 OmniGothic 050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36164" y="4821176"/>
            <a:ext cx="1388367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cs typeface="Pretendard Light" pitchFamily="34" charset="0"/>
              </a:rPr>
              <a:t>프로젝트의 최종 목표 와 세부목표</a:t>
            </a: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Pretendard Light" pitchFamily="34" charset="0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Pretendard Light" pitchFamily="34" charset="0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cs typeface="Pretendard Light" pitchFamily="34" charset="0"/>
              </a:rPr>
              <a:t>프로젝트의 성공 여부 평가 방법</a:t>
            </a: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Pretendard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96726" y="1027851"/>
            <a:ext cx="2584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itchFamily="34" charset="0"/>
                <a:ea typeface="+mn-ea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itchFamily="34" charset="0"/>
                <a:cs typeface="+mn-cs"/>
              </a:rPr>
              <a:t>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415883" y="7148129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077582" y="3584960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32482" y="6257937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05328" y="8077082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50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03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-685800" y="1250927"/>
            <a:ext cx="1974106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프로젝트의 최종목표 및  세부목표</a:t>
            </a:r>
            <a:endParaRPr lang="en-US" dirty="0"/>
          </a:p>
        </p:txBody>
      </p:sp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9D90FF91-EE76-4590-8C61-DBFB032B0455}"/>
              </a:ext>
            </a:extLst>
          </p:cNvPr>
          <p:cNvGrpSpPr/>
          <p:nvPr/>
        </p:nvGrpSpPr>
        <p:grpSpPr>
          <a:xfrm>
            <a:off x="612581" y="3605668"/>
            <a:ext cx="8812613" cy="2434788"/>
            <a:chOff x="-3289978" y="5085535"/>
            <a:chExt cx="7398111" cy="5413045"/>
          </a:xfrm>
        </p:grpSpPr>
        <p:pic>
          <p:nvPicPr>
            <p:cNvPr id="24" name="Object 8">
              <a:extLst>
                <a:ext uri="{FF2B5EF4-FFF2-40B4-BE49-F238E27FC236}">
                  <a16:creationId xmlns:a16="http://schemas.microsoft.com/office/drawing/2014/main" id="{01FD3730-008B-4DD6-AA9E-3646EFC41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89978" y="5085535"/>
              <a:ext cx="7398111" cy="5413045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885752F-DC57-4F98-B89F-14CBC52C1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605667"/>
            <a:ext cx="8396340" cy="5972031"/>
          </a:xfrm>
          <a:prstGeom prst="rect">
            <a:avLst/>
          </a:prstGeom>
        </p:spPr>
      </p:pic>
      <p:sp>
        <p:nvSpPr>
          <p:cNvPr id="30" name="Object 29">
            <a:extLst>
              <a:ext uri="{FF2B5EF4-FFF2-40B4-BE49-F238E27FC236}">
                <a16:creationId xmlns:a16="http://schemas.microsoft.com/office/drawing/2014/main" id="{1FEB58E7-3738-452A-9597-A23FB6C1F937}"/>
              </a:ext>
            </a:extLst>
          </p:cNvPr>
          <p:cNvSpPr txBox="1"/>
          <p:nvPr/>
        </p:nvSpPr>
        <p:spPr>
          <a:xfrm>
            <a:off x="624384" y="6267829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세부목표</a:t>
            </a:r>
            <a:endParaRPr lang="en-US" dirty="0"/>
          </a:p>
        </p:txBody>
      </p: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120143C-007B-49D0-ADF3-0D8D1B7B322B}"/>
              </a:ext>
            </a:extLst>
          </p:cNvPr>
          <p:cNvGrpSpPr/>
          <p:nvPr/>
        </p:nvGrpSpPr>
        <p:grpSpPr>
          <a:xfrm>
            <a:off x="624384" y="7142911"/>
            <a:ext cx="8812613" cy="2434788"/>
            <a:chOff x="-3289978" y="5085535"/>
            <a:chExt cx="7398111" cy="5413045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7E8EDF10-4F78-467D-B9AD-B0B7BE126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89978" y="5085535"/>
              <a:ext cx="7398111" cy="5413045"/>
            </a:xfrm>
            <a:prstGeom prst="rect">
              <a:avLst/>
            </a:prstGeom>
          </p:spPr>
        </p:pic>
      </p:grpSp>
      <p:sp>
        <p:nvSpPr>
          <p:cNvPr id="33" name="Object 2">
            <a:extLst>
              <a:ext uri="{FF2B5EF4-FFF2-40B4-BE49-F238E27FC236}">
                <a16:creationId xmlns:a16="http://schemas.microsoft.com/office/drawing/2014/main" id="{281B821B-4154-4236-A828-C8A3A1930DA9}"/>
              </a:ext>
            </a:extLst>
          </p:cNvPr>
          <p:cNvSpPr txBox="1"/>
          <p:nvPr/>
        </p:nvSpPr>
        <p:spPr>
          <a:xfrm>
            <a:off x="612582" y="3717291"/>
            <a:ext cx="8824416" cy="31547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kern="0" spc="-100" dirty="0">
                <a:solidFill>
                  <a:srgbClr val="4D4D4D"/>
                </a:solidFill>
                <a:latin typeface="Pretendard" pitchFamily="34" charset="0"/>
              </a:rPr>
              <a:t>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I Poppy"/>
                <a:ea typeface="휴먼명조"/>
              </a:rPr>
              <a:t>SP01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와이파이 모듈 및 다양한 센서를 활용하여 식물이 자라는 데 필요한 정보를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algn="just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표시하고 알려주는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스마트팜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아두이노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개발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algn="just"/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인터넷으로 센서 측정값 정보 수집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제어 및 구현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위의 결과물을 자체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개발앱을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통해 모니터링 및 제어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747660" y="7122146"/>
            <a:ext cx="8396340" cy="26007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</a:rPr>
              <a:t>센서 측정값을 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</a:rPr>
              <a:t>LCD/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</a:rPr>
              <a:t>서버에 표시하기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algn="just"/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조도 센서를 이용하여 밤에도 적절한 조명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비춰주기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휴대폰이나 서버로 식물의 상태 알려주기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앱 개발 알림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algn="just"/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A9DD32F5-685F-4635-A19B-87F41E586E05}"/>
              </a:ext>
            </a:extLst>
          </p:cNvPr>
          <p:cNvSpPr txBox="1"/>
          <p:nvPr/>
        </p:nvSpPr>
        <p:spPr>
          <a:xfrm>
            <a:off x="773202" y="2920473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최종목표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2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 pitchFamily="34" charset="0"/>
                <a:ea typeface="+mn-ea"/>
                <a:cs typeface="210 OmniGothic 050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-914400" y="1250927"/>
            <a:ext cx="1996966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0" cap="none" spc="-4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HINanumOTF Bold" pitchFamily="34" charset="0"/>
                <a:cs typeface="KOHINanumOTF Bold" pitchFamily="34" charset="0"/>
              </a:rPr>
              <a:t>프로젝트의 성공여부 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평가 방법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9D90FF91-EE76-4590-8C61-DBFB032B0455}"/>
              </a:ext>
            </a:extLst>
          </p:cNvPr>
          <p:cNvGrpSpPr/>
          <p:nvPr/>
        </p:nvGrpSpPr>
        <p:grpSpPr>
          <a:xfrm>
            <a:off x="612581" y="3605668"/>
            <a:ext cx="8812613" cy="2434788"/>
            <a:chOff x="-3289978" y="5085535"/>
            <a:chExt cx="7398111" cy="5413045"/>
          </a:xfrm>
        </p:grpSpPr>
        <p:pic>
          <p:nvPicPr>
            <p:cNvPr id="24" name="Object 8">
              <a:extLst>
                <a:ext uri="{FF2B5EF4-FFF2-40B4-BE49-F238E27FC236}">
                  <a16:creationId xmlns:a16="http://schemas.microsoft.com/office/drawing/2014/main" id="{01FD3730-008B-4DD6-AA9E-3646EFC41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89978" y="5085535"/>
              <a:ext cx="7398111" cy="5413045"/>
            </a:xfrm>
            <a:prstGeom prst="rect">
              <a:avLst/>
            </a:prstGeom>
          </p:spPr>
        </p:pic>
      </p:grpSp>
      <p:sp>
        <p:nvSpPr>
          <p:cNvPr id="30" name="Object 29">
            <a:extLst>
              <a:ext uri="{FF2B5EF4-FFF2-40B4-BE49-F238E27FC236}">
                <a16:creationId xmlns:a16="http://schemas.microsoft.com/office/drawing/2014/main" id="{1FEB58E7-3738-452A-9597-A23FB6C1F937}"/>
              </a:ext>
            </a:extLst>
          </p:cNvPr>
          <p:cNvSpPr txBox="1"/>
          <p:nvPr/>
        </p:nvSpPr>
        <p:spPr>
          <a:xfrm>
            <a:off x="624384" y="6267829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ea typeface="+mn-ea"/>
              </a:rPr>
              <a:t>정량적 목표 항목 평가 방법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120143C-007B-49D0-ADF3-0D8D1B7B322B}"/>
              </a:ext>
            </a:extLst>
          </p:cNvPr>
          <p:cNvGrpSpPr/>
          <p:nvPr/>
        </p:nvGrpSpPr>
        <p:grpSpPr>
          <a:xfrm>
            <a:off x="624384" y="7142911"/>
            <a:ext cx="8812613" cy="2434788"/>
            <a:chOff x="-3289978" y="5085535"/>
            <a:chExt cx="7398111" cy="5413045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7E8EDF10-4F78-467D-B9AD-B0B7BE126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89978" y="5085535"/>
              <a:ext cx="7398111" cy="5413045"/>
            </a:xfrm>
            <a:prstGeom prst="rect">
              <a:avLst/>
            </a:prstGeom>
          </p:spPr>
        </p:pic>
      </p:grpSp>
      <p:sp>
        <p:nvSpPr>
          <p:cNvPr id="33" name="Object 2">
            <a:extLst>
              <a:ext uri="{FF2B5EF4-FFF2-40B4-BE49-F238E27FC236}">
                <a16:creationId xmlns:a16="http://schemas.microsoft.com/office/drawing/2014/main" id="{281B821B-4154-4236-A828-C8A3A1930DA9}"/>
              </a:ext>
            </a:extLst>
          </p:cNvPr>
          <p:cNvSpPr txBox="1"/>
          <p:nvPr/>
        </p:nvSpPr>
        <p:spPr>
          <a:xfrm>
            <a:off x="612581" y="3717291"/>
            <a:ext cx="8824417" cy="26161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+mn-cs"/>
              </a:rPr>
              <a:t>인터넷 연결 여부</a:t>
            </a:r>
            <a:r>
              <a:rPr kumimoji="0" lang="en-US" altLang="ko-KR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+mn-cs"/>
              </a:rPr>
              <a:t>(</a:t>
            </a: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+mn-cs"/>
              </a:rPr>
              <a:t>앱</a:t>
            </a:r>
            <a:r>
              <a:rPr kumimoji="0" lang="en-US" altLang="ko-KR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+mn-cs"/>
              </a:rPr>
              <a:t>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900" b="0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" pitchFamily="34" charset="0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명조"/>
                <a:ea typeface="휴먼명조"/>
                <a:cs typeface="+mn-cs"/>
              </a:rPr>
              <a:t>날씨 지표 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명조"/>
                <a:ea typeface="휴먼명조"/>
                <a:cs typeface="+mn-cs"/>
              </a:rPr>
              <a:t>받아오기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명조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명조"/>
                <a:ea typeface="휴먼명조"/>
                <a:cs typeface="+mn-cs"/>
              </a:rPr>
              <a:t>현재 수분량에 따른 이모티콘  표시하기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명조"/>
              <a:ea typeface="휴먼명조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명조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7660" y="7122146"/>
            <a:ext cx="839634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다면 평가 용지의 내용을 따름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명조"/>
              <a:ea typeface="휴먼명조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명조"/>
                <a:ea typeface="휴먼명조"/>
                <a:cs typeface="+mn-cs"/>
              </a:rPr>
              <a:t>성공 여부에 따라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명조"/>
                <a:ea typeface="휴먼명조"/>
                <a:cs typeface="+mn-cs"/>
              </a:rPr>
              <a:t>O/X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명조"/>
                <a:ea typeface="휴먼명조"/>
                <a:cs typeface="+mn-cs"/>
              </a:rPr>
              <a:t>혹은 시연을 통해 평가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명조"/>
              <a:ea typeface="휴먼명조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명조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A9DD32F5-685F-4635-A19B-87F41E586E05}"/>
              </a:ext>
            </a:extLst>
          </p:cNvPr>
          <p:cNvSpPr txBox="1"/>
          <p:nvPr/>
        </p:nvSpPr>
        <p:spPr>
          <a:xfrm>
            <a:off x="773202" y="2920473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ea typeface="+mn-ea"/>
              </a:rPr>
              <a:t>정량적 목표 항목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69F00-95C6-4B98-96EE-5A588D871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189" y="2920473"/>
            <a:ext cx="7261427" cy="67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7362" y="1921685"/>
            <a:ext cx="12451349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HINanumOTF Bold" pitchFamily="34" charset="0"/>
                <a:cs typeface="KOHINanumOTF Bold" pitchFamily="34" charset="0"/>
              </a:rPr>
              <a:t>기술개발 추진방법</a:t>
            </a:r>
            <a:r>
              <a:rPr kumimoji="0" lang="en-US" altLang="ko-KR" sz="6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HINanumOTF Bold" pitchFamily="34" charset="0"/>
                <a:cs typeface="KOHINanumOTF Bold" pitchFamily="34" charset="0"/>
              </a:rPr>
              <a:t>, </a:t>
            </a:r>
            <a:r>
              <a:rPr kumimoji="0" lang="ko-KR" altLang="en-US" sz="6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HINanumOTF Bold" pitchFamily="34" charset="0"/>
                <a:cs typeface="KOHINanumOTF Bold" pitchFamily="34" charset="0"/>
              </a:rPr>
              <a:t>전략 및 체계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98103" y="2051529"/>
            <a:ext cx="4438321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800" b="1" i="0" u="none" strike="noStrike" kern="0" cap="none" spc="9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 pitchFamily="34" charset="0"/>
                <a:ea typeface="+mn-ea"/>
                <a:cs typeface="210 OmniGothic 050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36164" y="4821176"/>
            <a:ext cx="13883678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cs typeface="Pretendard Light" pitchFamily="34" charset="0"/>
              </a:rPr>
              <a:t>기술개발 추진 방법 </a:t>
            </a:r>
            <a:r>
              <a:rPr kumimoji="0" lang="en-US" altLang="ko-KR" sz="4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cs typeface="Pretendard Light" pitchFamily="34" charset="0"/>
              </a:rPr>
              <a:t>· </a:t>
            </a:r>
            <a:r>
              <a:rPr kumimoji="0" lang="ko-KR" altLang="en-US" sz="4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cs typeface="Pretendard Light" pitchFamily="34" charset="0"/>
              </a:rPr>
              <a:t>전략</a:t>
            </a: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Pretendard Light" pitchFamily="34" charset="0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Pretendard Light" pitchFamily="34" charset="0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 pitchFamily="34" charset="0"/>
                <a:cs typeface="Pretendard Light" pitchFamily="34" charset="0"/>
              </a:rPr>
              <a:t>추진 일정</a:t>
            </a:r>
            <a:endParaRPr kumimoji="0" lang="en-US" altLang="ko-KR" sz="48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 pitchFamily="34" charset="0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96726" y="1027851"/>
            <a:ext cx="2584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itchFamily="34" charset="0"/>
                <a:ea typeface="+mn-ea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itchFamily="34" charset="0"/>
                <a:cs typeface="+mn-cs"/>
              </a:rPr>
              <a:t>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415883" y="7148129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077582" y="3584960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32482" y="6257937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05328" y="8077082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280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8276" y="2781300"/>
            <a:ext cx="3587879" cy="6872327"/>
            <a:chOff x="1628276" y="3546759"/>
            <a:chExt cx="3587879" cy="5413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276" y="3546759"/>
              <a:ext cx="3587879" cy="54130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2037" y="2781300"/>
            <a:ext cx="3587879" cy="6872327"/>
            <a:chOff x="5442037" y="3546759"/>
            <a:chExt cx="3587879" cy="54130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2037" y="3546759"/>
              <a:ext cx="3587879" cy="5413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5798" y="2781300"/>
            <a:ext cx="3587879" cy="6872327"/>
            <a:chOff x="9255798" y="3546759"/>
            <a:chExt cx="3587879" cy="54130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5798" y="3546759"/>
              <a:ext cx="3587879" cy="5413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9559" y="2781300"/>
            <a:ext cx="3587879" cy="6872327"/>
            <a:chOff x="13069559" y="3546759"/>
            <a:chExt cx="3587879" cy="54130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559" y="3546759"/>
              <a:ext cx="3587879" cy="541304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2895601" y="895171"/>
            <a:ext cx="1249451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</a:rPr>
              <a:t>기술개발 추진 방법 및 전략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2424242" y="6647340"/>
            <a:ext cx="19959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 err="1">
                <a:solidFill>
                  <a:srgbClr val="18A8F1"/>
                </a:solidFill>
                <a:latin typeface="Pretendard SemiBold" pitchFamily="34" charset="0"/>
              </a:rPr>
              <a:t>온습도</a:t>
            </a:r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</a:rPr>
              <a:t> 센서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32844" y="7235192"/>
            <a:ext cx="51787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두 전극 사이의 저항 변화를 </a:t>
            </a:r>
            <a:endParaRPr lang="en-US" altLang="ko-KR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측정함으로써 공기중의 </a:t>
            </a:r>
            <a:endParaRPr lang="en-US" altLang="ko-KR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습도 변화를 알아낸다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 </a:t>
            </a:r>
            <a:endParaRPr lang="en-US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38003" y="6647340"/>
            <a:ext cx="19959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조도 센서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4646605" y="7235192"/>
            <a:ext cx="5178744" cy="1923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빛의 세기에 따라 다양한</a:t>
            </a:r>
            <a:endParaRPr lang="en-US" altLang="ko-KR" sz="20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 값을 가진다</a:t>
            </a:r>
            <a:r>
              <a:rPr lang="en-US" altLang="ko-KR" sz="2000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</a:p>
          <a:p>
            <a:pPr algn="ctr"/>
            <a:r>
              <a:rPr lang="ko-KR" altLang="en-US" sz="2000" b="0" i="0" dirty="0" err="1">
                <a:solidFill>
                  <a:srgbClr val="24292F"/>
                </a:solidFill>
                <a:effectLst/>
                <a:latin typeface="Noto Sans KR"/>
              </a:rPr>
              <a:t>아두이노의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 아날로그 입력 핀을 </a:t>
            </a:r>
            <a:endParaRPr lang="en-US" altLang="ko-KR" sz="20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통해 값을 측정한다</a:t>
            </a:r>
            <a:r>
              <a:rPr lang="en-US" altLang="ko-KR" sz="2000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</a:p>
          <a:p>
            <a:pPr algn="ctr"/>
            <a:endParaRPr lang="en-US" sz="2000" kern="0" spc="-100" dirty="0">
              <a:solidFill>
                <a:srgbClr val="24292F"/>
              </a:solidFill>
              <a:latin typeface="Noto Sans KR"/>
              <a:cs typeface="Pretendard" pitchFamily="34" charset="0"/>
            </a:endParaRPr>
          </a:p>
          <a:p>
            <a:pPr algn="ctr"/>
            <a:endParaRPr lang="en-US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26476" y="6647340"/>
            <a:ext cx="304652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토양 수분 센서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8460366" y="7235192"/>
            <a:ext cx="5178744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latin typeface="Pretendard" pitchFamily="34" charset="0"/>
                <a:cs typeface="Pretendard" pitchFamily="34" charset="0"/>
              </a:rPr>
              <a:t>토양의 수분이 어느 정도인지 판단</a:t>
            </a:r>
            <a:endParaRPr lang="en-US" altLang="ko-KR" sz="2000" kern="0" spc="-100" dirty="0">
              <a:latin typeface="Pretendard" pitchFamily="34" charset="0"/>
              <a:cs typeface="Pretendard" pitchFamily="34" charset="0"/>
            </a:endParaRPr>
          </a:p>
          <a:p>
            <a:pPr algn="ctr"/>
            <a:r>
              <a:rPr lang="ko-KR" altLang="en-US" sz="2000" kern="0" spc="-100" dirty="0">
                <a:latin typeface="Pretendard" pitchFamily="34" charset="0"/>
                <a:cs typeface="Pretendard" pitchFamily="34" charset="0"/>
              </a:rPr>
              <a:t>하기위해서 사용된다</a:t>
            </a:r>
            <a:r>
              <a:rPr lang="en-US" altLang="ko-KR" sz="2000" kern="0" spc="-100" dirty="0">
                <a:latin typeface="Pretendard" pitchFamily="34" charset="0"/>
                <a:cs typeface="Pretendard" pitchFamily="34" charset="0"/>
              </a:rPr>
              <a:t>. </a:t>
            </a:r>
          </a:p>
          <a:p>
            <a:pPr algn="ctr"/>
            <a:r>
              <a:rPr lang="ko-KR" altLang="en-US" sz="2000" kern="0" spc="-100" dirty="0">
                <a:latin typeface="Pretendard" pitchFamily="34" charset="0"/>
                <a:cs typeface="Pretendard" pitchFamily="34" charset="0"/>
              </a:rPr>
              <a:t>물의 전도 특성을 이용하여</a:t>
            </a:r>
            <a:endParaRPr lang="en-US" altLang="ko-KR" sz="2000" kern="0" spc="-100" dirty="0">
              <a:latin typeface="Pretendard" pitchFamily="34" charset="0"/>
              <a:cs typeface="Pretendard" pitchFamily="34" charset="0"/>
            </a:endParaRPr>
          </a:p>
          <a:p>
            <a:pPr algn="ctr"/>
            <a:r>
              <a:rPr lang="ko-KR" altLang="en-US" sz="2000" kern="0" spc="-100" dirty="0">
                <a:latin typeface="Pretendard" pitchFamily="34" charset="0"/>
                <a:cs typeface="Pretendard" pitchFamily="34" charset="0"/>
              </a:rPr>
              <a:t>토양 내에 수분이 많이 함유되어 </a:t>
            </a:r>
            <a:endParaRPr lang="en-US" altLang="ko-KR" sz="2000" kern="0" spc="-100" dirty="0">
              <a:latin typeface="Pretendard" pitchFamily="34" charset="0"/>
              <a:cs typeface="Pretendard" pitchFamily="34" charset="0"/>
            </a:endParaRPr>
          </a:p>
          <a:p>
            <a:pPr algn="ctr"/>
            <a:r>
              <a:rPr lang="ko-KR" altLang="en-US" sz="2000" kern="0" spc="-100" dirty="0">
                <a:latin typeface="Pretendard" pitchFamily="34" charset="0"/>
                <a:cs typeface="Pretendard" pitchFamily="34" charset="0"/>
              </a:rPr>
              <a:t>있다면 </a:t>
            </a:r>
            <a:r>
              <a:rPr lang="en-US" altLang="ko-KR" sz="2000" kern="0" spc="-100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2000" b="0" i="0" dirty="0">
                <a:effectLst/>
                <a:latin typeface="Ubuntu Condensed"/>
              </a:rPr>
              <a:t>저항치가 낮게 측정되고</a:t>
            </a:r>
            <a:endParaRPr lang="en-US" altLang="ko-KR" sz="2000" b="0" i="0" dirty="0">
              <a:effectLst/>
              <a:latin typeface="Ubuntu Condensed"/>
            </a:endParaRPr>
          </a:p>
          <a:p>
            <a:pPr algn="ctr"/>
            <a:r>
              <a:rPr lang="ko-KR" altLang="en-US" sz="2000" b="0" i="0" dirty="0">
                <a:effectLst/>
                <a:latin typeface="Ubuntu Condensed"/>
              </a:rPr>
              <a:t> 수분이 없으면 저항 값이</a:t>
            </a:r>
            <a:endParaRPr lang="en-US" altLang="ko-KR" sz="2000" b="0" i="0" dirty="0">
              <a:effectLst/>
              <a:latin typeface="Ubuntu Condensed"/>
            </a:endParaRPr>
          </a:p>
          <a:p>
            <a:pPr algn="ctr"/>
            <a:r>
              <a:rPr lang="ko-KR" altLang="en-US" sz="2000" b="0" i="0" dirty="0">
                <a:effectLst/>
                <a:latin typeface="Ubuntu Condensed"/>
              </a:rPr>
              <a:t> 높게 측정된다</a:t>
            </a:r>
            <a:r>
              <a:rPr lang="en-US" altLang="ko-KR" sz="2000" b="0" i="0" dirty="0">
                <a:effectLst/>
                <a:latin typeface="Ubuntu Condensed"/>
              </a:rPr>
              <a:t>.</a:t>
            </a:r>
            <a:endParaRPr lang="en-US" altLang="ko-KR" sz="2000" kern="0" spc="-100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865525" y="6647340"/>
            <a:ext cx="19959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 err="1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서보</a:t>
            </a:r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 모터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274126" y="7235192"/>
            <a:ext cx="5178744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Ubuntu Condensed"/>
              </a:rPr>
              <a:t>모터 중에서 낮은 전압으로 </a:t>
            </a:r>
            <a:endParaRPr lang="en-US" altLang="ko-KR" sz="2000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Ubuntu Condensed"/>
              </a:rPr>
              <a:t>큰 토크를 낼 수 있고 작동이 </a:t>
            </a:r>
            <a:endParaRPr lang="en-US" altLang="ko-KR" sz="2000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Ubuntu Condensed"/>
              </a:rPr>
              <a:t>신속하기 때문에 카메라의 </a:t>
            </a:r>
            <a:endParaRPr lang="en-US" altLang="ko-KR" sz="2000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Ubuntu Condensed"/>
              </a:rPr>
              <a:t>각도조절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Ubuntu Condensed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Ubuntu Condensed"/>
              </a:rPr>
              <a:t>모형차의 핸들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Ubuntu Condensed"/>
              </a:rPr>
              <a:t>, </a:t>
            </a:r>
          </a:p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Ubuntu Condensed"/>
              </a:rPr>
              <a:t>로봇의 팔다리 등과 같이 </a:t>
            </a:r>
            <a:endParaRPr lang="en-US" altLang="ko-KR" sz="2000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Ubuntu Condensed"/>
              </a:rPr>
              <a:t>회전축을 일정한 범위내에서</a:t>
            </a:r>
            <a:endParaRPr lang="en-US" altLang="ko-KR" sz="2000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pPr algn="ctr"/>
            <a:r>
              <a:rPr lang="ko-KR" altLang="en-US" sz="2000" b="0" i="0" dirty="0">
                <a:solidFill>
                  <a:srgbClr val="000000"/>
                </a:solidFill>
                <a:effectLst/>
                <a:latin typeface="Ubuntu Condensed"/>
              </a:rPr>
              <a:t> 각도 조절하기 위해 사용된다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en-US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6CCC53BA-1ED9-4832-BBAB-082BC30C9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6610" r="58000" b="20169"/>
          <a:stretch/>
        </p:blipFill>
        <p:spPr bwMode="auto">
          <a:xfrm>
            <a:off x="5561126" y="2878289"/>
            <a:ext cx="3349700" cy="36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아두이노 - 온습도센서 : 네이버 블로그">
            <a:extLst>
              <a:ext uri="{FF2B5EF4-FFF2-40B4-BE49-F238E27FC236}">
                <a16:creationId xmlns:a16="http://schemas.microsoft.com/office/drawing/2014/main" id="{75FF27ED-C972-41EE-BB7B-CCFC8151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96" y="2884660"/>
            <a:ext cx="3280081" cy="36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토양수분센서 종류 및 사용법">
            <a:extLst>
              <a:ext uri="{FF2B5EF4-FFF2-40B4-BE49-F238E27FC236}">
                <a16:creationId xmlns:a16="http://schemas.microsoft.com/office/drawing/2014/main" id="{A868930A-6F02-4009-9832-21B49BE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b="9081"/>
          <a:stretch/>
        </p:blipFill>
        <p:spPr bwMode="auto">
          <a:xfrm>
            <a:off x="9322473" y="3102767"/>
            <a:ext cx="3479127" cy="318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542C09C-16CA-44B9-AA07-C87B6948F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r="12236"/>
          <a:stretch/>
        </p:blipFill>
        <p:spPr bwMode="auto">
          <a:xfrm>
            <a:off x="13182600" y="3125800"/>
            <a:ext cx="3358736" cy="30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8276" y="2781300"/>
            <a:ext cx="3587879" cy="6872327"/>
            <a:chOff x="1628276" y="3546759"/>
            <a:chExt cx="3587879" cy="5413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276" y="3546759"/>
              <a:ext cx="3587879" cy="54130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2037" y="2781300"/>
            <a:ext cx="3587879" cy="6872327"/>
            <a:chOff x="5442037" y="3546759"/>
            <a:chExt cx="3587879" cy="54130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2037" y="3546759"/>
              <a:ext cx="3587879" cy="5413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5798" y="2781300"/>
            <a:ext cx="3587879" cy="6872327"/>
            <a:chOff x="9255798" y="3546759"/>
            <a:chExt cx="3587879" cy="54130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5798" y="3546759"/>
              <a:ext cx="3587879" cy="5413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9559" y="2781300"/>
            <a:ext cx="3587879" cy="6872327"/>
            <a:chOff x="13069559" y="3546759"/>
            <a:chExt cx="3587879" cy="54130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559" y="3546759"/>
              <a:ext cx="3587879" cy="541304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2667001" y="895171"/>
            <a:ext cx="1295171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</a:rPr>
              <a:t>기술개발 추진 방법 및 전략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628277" y="6647340"/>
            <a:ext cx="35878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200" dirty="0">
                <a:solidFill>
                  <a:srgbClr val="18A8F1"/>
                </a:solidFill>
                <a:latin typeface="Pretendard SemiBold" pitchFamily="34" charset="0"/>
              </a:rPr>
              <a:t>ESP</a:t>
            </a:r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</a:rPr>
              <a:t> </a:t>
            </a:r>
            <a:r>
              <a:rPr lang="en-US" altLang="ko-KR" sz="2800" kern="0" spc="-200" dirty="0">
                <a:solidFill>
                  <a:srgbClr val="18A8F1"/>
                </a:solidFill>
                <a:latin typeface="Pretendard SemiBold" pitchFamily="34" charset="0"/>
              </a:rPr>
              <a:t>01</a:t>
            </a:r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</a:rPr>
              <a:t> 와이파이 모듈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32844" y="7235192"/>
            <a:ext cx="5178744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kern="0" spc="-100" dirty="0">
                <a:solidFill>
                  <a:srgbClr val="000000"/>
                </a:solidFill>
                <a:latin typeface="Helvetica" panose="020B0604020202020204" pitchFamily="34" charset="0"/>
                <a:cs typeface="Pretendard" pitchFamily="34" charset="0"/>
              </a:rPr>
              <a:t>ESP8266</a:t>
            </a:r>
            <a:r>
              <a:rPr lang="ko-KR" altLang="en-US" sz="2000" kern="0" spc="-100" dirty="0">
                <a:solidFill>
                  <a:srgbClr val="000000"/>
                </a:solidFill>
                <a:latin typeface="Helvetica" panose="020B0604020202020204" pitchFamily="34" charset="0"/>
                <a:cs typeface="Pretendard" pitchFamily="34" charset="0"/>
              </a:rPr>
              <a:t>모듈의 일종이며</a:t>
            </a:r>
            <a:r>
              <a:rPr lang="en-US" altLang="ko-KR" sz="2000" kern="0" spc="-100" dirty="0">
                <a:solidFill>
                  <a:srgbClr val="000000"/>
                </a:solidFill>
                <a:latin typeface="Helvetica" panose="020B0604020202020204" pitchFamily="34" charset="0"/>
                <a:cs typeface="Pretendard" pitchFamily="34" charset="0"/>
              </a:rPr>
              <a:t>,</a:t>
            </a:r>
          </a:p>
          <a:p>
            <a:pPr algn="ctr"/>
            <a:r>
              <a:rPr lang="en-US" sz="19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Wifi</a:t>
            </a:r>
            <a:r>
              <a:rPr 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통신을 이용하고 인터넷이나 </a:t>
            </a:r>
            <a:endParaRPr lang="en-US" altLang="ko-KR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algn="ctr"/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직접 연결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(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무선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)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으로 제어를</a:t>
            </a:r>
            <a:endParaRPr lang="en-US" altLang="ko-KR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algn="ctr"/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할 수 있게 만들어준다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pPr algn="ctr"/>
            <a:r>
              <a:rPr 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CPU, 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메모리</a:t>
            </a:r>
            <a:r>
              <a:rPr 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19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입출력핀을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내장하여</a:t>
            </a:r>
            <a:endParaRPr lang="en-US" altLang="ko-KR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algn="ctr"/>
            <a:r>
              <a:rPr lang="ko-KR" altLang="en-US" sz="19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아두이노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없이 단독으로도</a:t>
            </a:r>
            <a:endParaRPr lang="en-US" altLang="ko-KR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algn="ctr"/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사용이 가능하다</a:t>
            </a:r>
            <a:r>
              <a:rPr lang="en-US" altLang="ko-KR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86833" y="6647340"/>
            <a:ext cx="349828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 err="1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아두이노</a:t>
            </a:r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ko-KR" altLang="en-US" sz="2800" kern="0" spc="-200" dirty="0" err="1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우노</a:t>
            </a:r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 보드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4651056" y="7235192"/>
            <a:ext cx="5178744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R3 </a:t>
            </a:r>
            <a:r>
              <a:rPr lang="ko-KR" altLang="en-US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보드가 가장 많이 사용되는 </a:t>
            </a:r>
            <a:endParaRPr lang="en-US" altLang="ko-KR" sz="2000" b="0" i="0" dirty="0">
              <a:solidFill>
                <a:srgbClr val="636363"/>
              </a:solidFill>
              <a:effectLst/>
              <a:latin typeface="Helvetica" panose="020B0604020202020204" pitchFamily="34" charset="0"/>
            </a:endParaRPr>
          </a:p>
          <a:p>
            <a:pPr algn="ctr"/>
            <a:r>
              <a:rPr lang="ko-KR" altLang="en-US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보드로써 거의 표준과 같이</a:t>
            </a:r>
            <a:endParaRPr lang="en-US" altLang="ko-KR" sz="2000" b="0" i="0" dirty="0">
              <a:solidFill>
                <a:srgbClr val="636363"/>
              </a:solidFill>
              <a:effectLst/>
              <a:latin typeface="Helvetica" panose="020B0604020202020204" pitchFamily="34" charset="0"/>
            </a:endParaRPr>
          </a:p>
          <a:p>
            <a:pPr algn="ctr"/>
            <a:r>
              <a:rPr lang="ko-KR" altLang="en-US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사용된다</a:t>
            </a:r>
            <a:r>
              <a:rPr lang="en-US" altLang="ko-KR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. </a:t>
            </a:r>
            <a:r>
              <a:rPr lang="ko-KR" altLang="en-US" sz="2000" b="0" i="0" dirty="0" err="1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우노는</a:t>
            </a:r>
            <a:r>
              <a:rPr lang="ko-KR" altLang="en-US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 총 </a:t>
            </a:r>
            <a:r>
              <a:rPr lang="en-US" altLang="ko-KR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44</a:t>
            </a:r>
            <a:r>
              <a:rPr lang="ko-KR" altLang="en-US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개의</a:t>
            </a:r>
            <a:endParaRPr lang="en-US" altLang="ko-KR" sz="2000" b="0" i="0" dirty="0">
              <a:solidFill>
                <a:srgbClr val="636363"/>
              </a:solidFill>
              <a:effectLst/>
              <a:latin typeface="Helvetica" panose="020B0604020202020204" pitchFamily="34" charset="0"/>
            </a:endParaRPr>
          </a:p>
          <a:p>
            <a:pPr algn="ctr"/>
            <a:r>
              <a:rPr lang="ko-KR" altLang="en-US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 핀과 단자들로 구성되어 </a:t>
            </a:r>
            <a:r>
              <a:rPr lang="ko-KR" altLang="en-US" sz="2000" dirty="0">
                <a:solidFill>
                  <a:srgbClr val="636363"/>
                </a:solidFill>
                <a:latin typeface="Helvetica" panose="020B0604020202020204" pitchFamily="34" charset="0"/>
              </a:rPr>
              <a:t>있으며</a:t>
            </a:r>
            <a:endParaRPr lang="en-US" altLang="ko-KR" sz="2000" dirty="0">
              <a:solidFill>
                <a:srgbClr val="636363"/>
              </a:solidFill>
              <a:latin typeface="Helvetica" panose="020B0604020202020204" pitchFamily="34" charset="0"/>
            </a:endParaRPr>
          </a:p>
          <a:p>
            <a:pPr algn="ctr"/>
            <a:r>
              <a:rPr lang="ko-KR" altLang="en-US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각 핀과 단자들은 </a:t>
            </a:r>
            <a:r>
              <a:rPr lang="ko-KR" altLang="en-US" sz="2000" b="0" i="0" dirty="0" err="1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아두이노와</a:t>
            </a:r>
            <a:endParaRPr lang="en-US" altLang="ko-KR" sz="2000" b="0" i="0" dirty="0">
              <a:solidFill>
                <a:srgbClr val="636363"/>
              </a:solidFill>
              <a:effectLst/>
              <a:latin typeface="Helvetica" panose="020B0604020202020204" pitchFamily="34" charset="0"/>
            </a:endParaRPr>
          </a:p>
          <a:p>
            <a:pPr algn="ctr"/>
            <a:r>
              <a:rPr lang="ko-KR" altLang="en-US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 다른 보드 또는 센서들의</a:t>
            </a:r>
            <a:endParaRPr lang="en-US" altLang="ko-KR" sz="2000" b="0" i="0" dirty="0">
              <a:solidFill>
                <a:srgbClr val="636363"/>
              </a:solidFill>
              <a:effectLst/>
              <a:latin typeface="Helvetica" panose="020B0604020202020204" pitchFamily="34" charset="0"/>
            </a:endParaRPr>
          </a:p>
          <a:p>
            <a:pPr algn="ctr"/>
            <a:r>
              <a:rPr lang="ko-KR" altLang="en-US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 제어에 이용된다</a:t>
            </a:r>
            <a:r>
              <a:rPr lang="en-US" altLang="ko-KR" sz="2000" b="0" i="0" dirty="0">
                <a:solidFill>
                  <a:srgbClr val="636363"/>
                </a:solidFill>
                <a:effectLst/>
                <a:latin typeface="Helvetica" panose="020B0604020202020204" pitchFamily="34" charset="0"/>
              </a:rPr>
              <a:t>.</a:t>
            </a:r>
            <a:endParaRPr lang="en-US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26476" y="6647340"/>
            <a:ext cx="304652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</a:rPr>
              <a:t>발광 다이오드</a:t>
            </a:r>
            <a:r>
              <a:rPr lang="en-US" altLang="ko-KR" sz="2800" kern="0" spc="-200" dirty="0">
                <a:solidFill>
                  <a:srgbClr val="18A8F1"/>
                </a:solidFill>
                <a:latin typeface="Pretendard SemiBold" pitchFamily="34" charset="0"/>
              </a:rPr>
              <a:t>,</a:t>
            </a:r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</a:rPr>
              <a:t> </a:t>
            </a:r>
            <a:r>
              <a:rPr lang="en-US" sz="2800" kern="0" spc="-200" dirty="0">
                <a:solidFill>
                  <a:srgbClr val="18A8F1"/>
                </a:solidFill>
                <a:latin typeface="Pretendard SemiBold" pitchFamily="34" charset="0"/>
              </a:rPr>
              <a:t>LED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8460366" y="7235192"/>
            <a:ext cx="517874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다리가 </a:t>
            </a:r>
            <a:r>
              <a:rPr lang="ko-KR" altLang="en-US" sz="2000" b="0" i="0" dirty="0" err="1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긴쪽이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+(</a:t>
            </a:r>
            <a:r>
              <a:rPr lang="ko-KR" altLang="en-US" sz="2000" b="0" i="0" dirty="0" err="1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애노드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),</a:t>
            </a:r>
          </a:p>
          <a:p>
            <a:pPr algn="ctr"/>
            <a:r>
              <a:rPr lang="en-US" altLang="ko-KR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짧은 쪽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-(</a:t>
            </a:r>
            <a:r>
              <a:rPr lang="ko-KR" altLang="en-US" sz="2000" b="0" i="0" dirty="0" err="1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캐소드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)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이다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.</a:t>
            </a:r>
          </a:p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발광다이오드는 색깔에 따라</a:t>
            </a:r>
            <a:endParaRPr lang="en-US" altLang="ko-KR" sz="2000" b="0" i="0" dirty="0">
              <a:solidFill>
                <a:srgbClr val="333333"/>
              </a:solidFill>
              <a:effectLst/>
              <a:latin typeface="source serif pro" panose="020B0604020202020204" pitchFamily="18" charset="0"/>
            </a:endParaRPr>
          </a:p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 필요한 전압이 </a:t>
            </a:r>
            <a:endParaRPr lang="en-US" altLang="ko-KR" sz="2000" b="0" i="0" dirty="0">
              <a:solidFill>
                <a:srgbClr val="333333"/>
              </a:solidFill>
              <a:effectLst/>
              <a:latin typeface="source serif pro" panose="020B0604020202020204" pitchFamily="18" charset="0"/>
            </a:endParaRPr>
          </a:p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일부 차이가 난다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.</a:t>
            </a:r>
            <a:endParaRPr lang="en-US" altLang="ko-KR" sz="2000" kern="0" spc="-100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496398" y="6647340"/>
            <a:ext cx="273420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200" dirty="0">
                <a:solidFill>
                  <a:srgbClr val="18A8F1"/>
                </a:solidFill>
                <a:latin typeface="Pretendard SemiBold" pitchFamily="34" charset="0"/>
              </a:rPr>
              <a:t>1602 </a:t>
            </a:r>
            <a:r>
              <a:rPr lang="en-US" sz="2800" kern="0" spc="-200">
                <a:solidFill>
                  <a:srgbClr val="18A8F1"/>
                </a:solidFill>
                <a:latin typeface="Pretendard SemiBold" pitchFamily="34" charset="0"/>
              </a:rPr>
              <a:t>LCD </a:t>
            </a:r>
            <a:r>
              <a:rPr lang="ko-KR" altLang="en-US" sz="2800" kern="0" spc="-200" dirty="0">
                <a:solidFill>
                  <a:srgbClr val="18A8F1"/>
                </a:solidFill>
                <a:latin typeface="Pretendard SemiBold" pitchFamily="34" charset="0"/>
              </a:rPr>
              <a:t>모듈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274126" y="7235192"/>
            <a:ext cx="5178744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액정 디스플레이를 의미하며</a:t>
            </a:r>
            <a:endParaRPr lang="en-US" altLang="ko-KR" sz="20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 뒷면에 빛을 내는 </a:t>
            </a:r>
            <a:r>
              <a:rPr lang="ko-KR" altLang="en-US" sz="2000" b="0" i="0" dirty="0" err="1">
                <a:solidFill>
                  <a:srgbClr val="24292F"/>
                </a:solidFill>
                <a:effectLst/>
                <a:latin typeface="Noto Sans KR"/>
              </a:rPr>
              <a:t>백라이트를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endParaRPr lang="en-US" altLang="ko-KR" sz="20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배치하고 앞면에 액정을 두어</a:t>
            </a:r>
            <a:endParaRPr lang="en-US" altLang="ko-KR" sz="20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 전기신호에 따라 빛을 차단 </a:t>
            </a:r>
            <a:endParaRPr lang="en-US" altLang="ko-KR" sz="20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혹은 통과시키는 방식으로 </a:t>
            </a:r>
            <a:endParaRPr lang="en-US" altLang="ko-KR" sz="20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문자나 숫자 등을 </a:t>
            </a:r>
            <a:endParaRPr lang="en-US" altLang="ko-KR" sz="20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algn="ctr"/>
            <a:r>
              <a:rPr lang="ko-KR" altLang="en-US" sz="2000" b="0" i="0" dirty="0">
                <a:solidFill>
                  <a:srgbClr val="24292F"/>
                </a:solidFill>
                <a:effectLst/>
                <a:latin typeface="Noto Sans KR"/>
              </a:rPr>
              <a:t>표시하는 장치이다</a:t>
            </a:r>
            <a:r>
              <a:rPr lang="en-US" altLang="ko-KR" sz="2000" dirty="0">
                <a:solidFill>
                  <a:srgbClr val="24292F"/>
                </a:solidFill>
                <a:latin typeface="Noto Sans KR"/>
              </a:rPr>
              <a:t>.</a:t>
            </a:r>
            <a:endParaRPr lang="en-US" sz="19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3074" name="Picture 2" descr="에듀이노-아두이노 전문 교육쇼핑몰">
            <a:extLst>
              <a:ext uri="{FF2B5EF4-FFF2-40B4-BE49-F238E27FC236}">
                <a16:creationId xmlns:a16="http://schemas.microsoft.com/office/drawing/2014/main" id="{085064B9-A45F-485C-BB11-79DD00660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3" t="13202" r="13200" b="12864"/>
          <a:stretch/>
        </p:blipFill>
        <p:spPr bwMode="auto">
          <a:xfrm>
            <a:off x="1752600" y="3133383"/>
            <a:ext cx="3290538" cy="3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CF5954F-9E79-4016-A128-4E2B2BDE8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r="18296"/>
          <a:stretch/>
        </p:blipFill>
        <p:spPr bwMode="auto">
          <a:xfrm>
            <a:off x="5486833" y="2962682"/>
            <a:ext cx="3543083" cy="342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에듀이노-아두이노 전문 교육쇼핑몰">
            <a:extLst>
              <a:ext uri="{FF2B5EF4-FFF2-40B4-BE49-F238E27FC236}">
                <a16:creationId xmlns:a16="http://schemas.microsoft.com/office/drawing/2014/main" id="{929C053C-55DC-4492-882E-872EFE9F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2857500"/>
            <a:ext cx="3424483" cy="34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16x2 캐릭터 LCD 모듈">
            <a:extLst>
              <a:ext uri="{FF2B5EF4-FFF2-40B4-BE49-F238E27FC236}">
                <a16:creationId xmlns:a16="http://schemas.microsoft.com/office/drawing/2014/main" id="{E9D6E2AA-E18E-45E7-B8A1-4CED574A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917" y="2879957"/>
            <a:ext cx="3424483" cy="34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70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4286" y="1631433"/>
            <a:ext cx="8567062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b="1" kern="0" spc="-300" dirty="0">
                <a:solidFill>
                  <a:srgbClr val="18A8F1"/>
                </a:solidFill>
                <a:latin typeface="KOHINanumOTF Bold" pitchFamily="34" charset="0"/>
                <a:cs typeface="KOHINanumOTF Bold" pitchFamily="34" charset="0"/>
              </a:rPr>
              <a:t>목차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54628" y="6624295"/>
            <a:ext cx="15376458" cy="21429"/>
            <a:chOff x="1454628" y="6624295"/>
            <a:chExt cx="15376458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628" y="6624295"/>
              <a:ext cx="1537645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6157" y="6624295"/>
            <a:ext cx="4136464" cy="21429"/>
            <a:chOff x="4406157" y="6624295"/>
            <a:chExt cx="413646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06157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3094" y="6624295"/>
            <a:ext cx="4136464" cy="21429"/>
            <a:chOff x="9743094" y="6624295"/>
            <a:chExt cx="413646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43094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202" y="9667026"/>
            <a:ext cx="16739310" cy="21429"/>
            <a:chOff x="773202" y="9667026"/>
            <a:chExt cx="1673931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9667026"/>
              <a:ext cx="16739310" cy="214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325335" y="4566777"/>
            <a:ext cx="2872199" cy="12330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b="1" kern="0" spc="400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01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697768" y="5560550"/>
            <a:ext cx="612733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 err="1">
                <a:solidFill>
                  <a:srgbClr val="4D4D4D"/>
                </a:solidFill>
                <a:latin typeface="Pretendard Light" pitchFamily="34" charset="0"/>
              </a:rPr>
              <a:t>아두이노</a:t>
            </a:r>
            <a:r>
              <a:rPr lang="ko-KR" altLang="en-US" sz="2200" kern="0" spc="-100" dirty="0">
                <a:solidFill>
                  <a:srgbClr val="4D4D4D"/>
                </a:solidFill>
                <a:latin typeface="Pretendard Light" pitchFamily="34" charset="0"/>
              </a:rPr>
              <a:t> 프로젝트 선정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136525" y="4566773"/>
            <a:ext cx="2872199" cy="12330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b="1" kern="0" spc="400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03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1504248" y="5560550"/>
            <a:ext cx="612733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4D4D4D"/>
                </a:solidFill>
                <a:latin typeface="Pretendard Light" pitchFamily="34" charset="0"/>
              </a:rPr>
              <a:t>기술개발의 목표 및 내용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2310776" y="7073403"/>
            <a:ext cx="2872199" cy="12330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b="1" kern="0" spc="400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683208" y="8067170"/>
            <a:ext cx="612733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4D4D4D"/>
                </a:solidFill>
                <a:latin typeface="Pretendard Light" pitchFamily="34" charset="0"/>
                <a:cs typeface="Pretendard Light" pitchFamily="34" charset="0"/>
              </a:rPr>
              <a:t>기술개발 추진방법</a:t>
            </a:r>
            <a:r>
              <a:rPr lang="en-US" altLang="ko-KR" sz="2200" kern="0" spc="-100" dirty="0">
                <a:solidFill>
                  <a:srgbClr val="4D4D4D"/>
                </a:solidFill>
                <a:latin typeface="Pretendard Light" pitchFamily="34" charset="0"/>
                <a:cs typeface="Pretendard Light" pitchFamily="34" charset="0"/>
              </a:rPr>
              <a:t>, </a:t>
            </a:r>
            <a:r>
              <a:rPr lang="ko-KR" altLang="en-US" sz="2200" kern="0" spc="-100" dirty="0">
                <a:solidFill>
                  <a:srgbClr val="4D4D4D"/>
                </a:solidFill>
                <a:latin typeface="Pretendard Light" pitchFamily="34" charset="0"/>
                <a:cs typeface="Pretendard Light" pitchFamily="34" charset="0"/>
              </a:rPr>
              <a:t>전략 및 체계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706758" y="4566773"/>
            <a:ext cx="2872199" cy="12330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b="1" kern="0" spc="400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02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079190" y="5560550"/>
            <a:ext cx="612733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4D4D4D"/>
                </a:solidFill>
                <a:latin typeface="Pretendard Light" pitchFamily="34" charset="0"/>
                <a:cs typeface="Pretendard Light" pitchFamily="34" charset="0"/>
              </a:rPr>
              <a:t>오픈소스 프로젝트 현황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706758" y="7073393"/>
            <a:ext cx="2872199" cy="12330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kern="0" spc="400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05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6079190" y="8067170"/>
            <a:ext cx="612733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4D4D4D"/>
                </a:solidFill>
                <a:latin typeface="Pretendard Light" pitchFamily="34" charset="0"/>
              </a:rPr>
              <a:t>추진 일정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3121954" y="7073393"/>
            <a:ext cx="2872199" cy="12330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b="1" kern="0" spc="400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06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1494392" y="8067170"/>
            <a:ext cx="612733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4D4D4D"/>
                </a:solidFill>
                <a:latin typeface="Pretendard Light" pitchFamily="34" charset="0"/>
                <a:cs typeface="Pretendard Light" pitchFamily="34" charset="0"/>
              </a:rPr>
              <a:t>프로젝트 수행 팀 현황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0343114" y="813845"/>
            <a:ext cx="6956334" cy="2415948"/>
            <a:chOff x="10343114" y="813845"/>
            <a:chExt cx="6956334" cy="24159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19862" y="1779482"/>
              <a:ext cx="1348509" cy="1348509"/>
              <a:chOff x="10919862" y="1779482"/>
              <a:chExt cx="1348509" cy="13485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19862" y="1779482"/>
                <a:ext cx="1348509" cy="13485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202272" y="813845"/>
              <a:ext cx="1502169" cy="1502169"/>
              <a:chOff x="12202272" y="813845"/>
              <a:chExt cx="1502169" cy="150216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02272" y="813845"/>
                <a:ext cx="1502169" cy="15021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76749" y="1647461"/>
              <a:ext cx="1582332" cy="1582332"/>
              <a:chOff x="13776749" y="1647461"/>
              <a:chExt cx="1582332" cy="158233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76749" y="1647461"/>
                <a:ext cx="1582332" cy="15823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464850" y="1105228"/>
              <a:ext cx="1348509" cy="1348509"/>
              <a:chOff x="15464850" y="1105228"/>
              <a:chExt cx="1348509" cy="13485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464850" y="1105228"/>
                <a:ext cx="1348509" cy="1348509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10191372" y="1647461"/>
              <a:ext cx="910452" cy="5561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18A8F1"/>
                  </a:solidFill>
                  <a:latin typeface="Gmarket Sans Medium" pitchFamily="34" charset="0"/>
                  <a:cs typeface="Gmarket Sans Medium" pitchFamily="34" charset="0"/>
                </a:rPr>
                <a:t>x</a:t>
              </a:r>
              <a:endParaRPr lang="en-US" dirty="0"/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2801615" y="2757231"/>
              <a:ext cx="910452" cy="5561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18A8F1"/>
                  </a:solidFill>
                  <a:latin typeface="Gmarket Sans Medium" pitchFamily="34" charset="0"/>
                  <a:cs typeface="Gmarket Sans Medium" pitchFamily="34" charset="0"/>
                </a:rPr>
                <a:t>x</a:t>
              </a:r>
              <a:endParaRPr lang="en-US" dirty="0"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16540738" y="2757231"/>
              <a:ext cx="910452" cy="5561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18A8F1"/>
                  </a:solidFill>
                  <a:latin typeface="Gmarket Sans Medium" pitchFamily="34" charset="0"/>
                  <a:cs typeface="Gmarket Sans Medium" pitchFamily="34" charset="0"/>
                </a:rPr>
                <a:t>x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_x578751680">
            <a:extLst>
              <a:ext uri="{FF2B5EF4-FFF2-40B4-BE49-F238E27FC236}">
                <a16:creationId xmlns:a16="http://schemas.microsoft.com/office/drawing/2014/main" id="{B9F87789-17F3-4C39-89D9-675CA819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740" y="3608206"/>
            <a:ext cx="7904701" cy="565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897344" y="3501516"/>
            <a:ext cx="8925544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온습도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센서를 통해 온도 및 습도를 아날로그 값으로 측정하고 구간을 나누어  각 구간에 맞는 상태를 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LCD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에 표시하며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이 값을 서버나 앱을 통해 실시간으로 확인할 수 있도록 구상하였다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pPr algn="just"/>
            <a:endParaRPr lang="en-US" altLang="ko-KR" sz="25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algn="just"/>
            <a:r>
              <a:rPr lang="ko-KR" altLang="en-US" sz="2500" b="0" i="0" dirty="0" err="1">
                <a:solidFill>
                  <a:srgbClr val="555555"/>
                </a:solidFill>
                <a:effectLst/>
                <a:latin typeface="Noto Sans KR"/>
              </a:rPr>
              <a:t>습도값의</a:t>
            </a:r>
            <a:r>
              <a:rPr lang="ko-KR" altLang="en-US" sz="2500" b="0" i="0" dirty="0">
                <a:solidFill>
                  <a:srgbClr val="555555"/>
                </a:solidFill>
                <a:effectLst/>
                <a:latin typeface="Noto Sans KR"/>
              </a:rPr>
              <a:t> 오차가 </a:t>
            </a:r>
            <a:r>
              <a:rPr lang="en-US" altLang="ko-KR" sz="2500" b="1" i="0" dirty="0">
                <a:solidFill>
                  <a:srgbClr val="555555"/>
                </a:solidFill>
                <a:effectLst/>
                <a:latin typeface="Noto Sans KR"/>
              </a:rPr>
              <a:t>±5%</a:t>
            </a:r>
            <a:r>
              <a:rPr lang="en-US" altLang="ko-KR" sz="2500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sz="2500" b="0" i="0" dirty="0" err="1">
                <a:solidFill>
                  <a:srgbClr val="555555"/>
                </a:solidFill>
                <a:effectLst/>
                <a:latin typeface="Noto Sans KR"/>
              </a:rPr>
              <a:t>온도값의</a:t>
            </a:r>
            <a:r>
              <a:rPr lang="ko-KR" altLang="en-US" sz="2500" b="0" i="0" dirty="0">
                <a:solidFill>
                  <a:srgbClr val="555555"/>
                </a:solidFill>
                <a:effectLst/>
                <a:latin typeface="Noto Sans KR"/>
              </a:rPr>
              <a:t> 오차가</a:t>
            </a:r>
            <a:r>
              <a:rPr lang="en-US" altLang="ko-KR" sz="2500" b="1" i="0" dirty="0">
                <a:solidFill>
                  <a:srgbClr val="555555"/>
                </a:solidFill>
                <a:effectLst/>
                <a:latin typeface="Noto Sans KR"/>
              </a:rPr>
              <a:t>±2%</a:t>
            </a:r>
            <a:r>
              <a:rPr lang="ko-KR" altLang="en-US" sz="2500" b="0" i="0" dirty="0">
                <a:solidFill>
                  <a:srgbClr val="555555"/>
                </a:solidFill>
                <a:effectLst/>
                <a:latin typeface="Noto Sans KR"/>
              </a:rPr>
              <a:t>정도로 오차범위가 크게 차이가 없을 정도로 센서의 정확도 또한 뛰어나므로 프로젝트에 적용하는데 문제가 </a:t>
            </a:r>
            <a:r>
              <a:rPr lang="ko-KR" altLang="en-US" sz="2500" b="0" i="0" dirty="0" err="1">
                <a:solidFill>
                  <a:srgbClr val="555555"/>
                </a:solidFill>
                <a:effectLst/>
                <a:latin typeface="Noto Sans KR"/>
              </a:rPr>
              <a:t>없을것으로</a:t>
            </a:r>
            <a:r>
              <a:rPr lang="ko-KR" altLang="en-US" sz="2500" b="0" i="0" dirty="0">
                <a:solidFill>
                  <a:srgbClr val="555555"/>
                </a:solidFill>
                <a:effectLst/>
                <a:latin typeface="Noto Sans KR"/>
              </a:rPr>
              <a:t> 보인다</a:t>
            </a:r>
            <a:r>
              <a:rPr lang="en-US" altLang="ko-KR" sz="2500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just"/>
            <a:endParaRPr lang="en-US" altLang="ko-KR" sz="25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algn="just"/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온습도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센서는 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DHT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라이브러리를 사용한다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그중에서도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대표적 라이브러리인 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‘DHT sensor library’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나 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‘</a:t>
            </a:r>
            <a:r>
              <a:rPr lang="en-US" altLang="ko-KR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SimpleDHT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’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를 사용할 계획이다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pPr algn="just"/>
            <a:endParaRPr lang="en-US" sz="25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810000" y="732347"/>
            <a:ext cx="1066571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 err="1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온습도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 센서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582418" y="2446857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프로젝트 내 동작 구상 및 적용 예제 코드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DEF4F-25AE-4399-B24D-7735CE57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398434" y="912053"/>
            <a:ext cx="3159846" cy="482459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E0B0317-61B4-4902-8420-2B07B799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00" y="402780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173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_x578751680">
            <a:extLst>
              <a:ext uri="{FF2B5EF4-FFF2-40B4-BE49-F238E27FC236}">
                <a16:creationId xmlns:a16="http://schemas.microsoft.com/office/drawing/2014/main" id="{B9F87789-17F3-4C39-89D9-675CA819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329" y="877266"/>
            <a:ext cx="3732241" cy="266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579114" y="732347"/>
            <a:ext cx="111274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 err="1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온습도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 센서 </a:t>
            </a:r>
            <a:r>
              <a:rPr lang="en-US" altLang="ko-KR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(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예제 코드</a:t>
            </a:r>
            <a:r>
              <a:rPr lang="en-US" altLang="ko-KR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)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0B0317-61B4-4902-8420-2B07B799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00" y="402780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Object 29">
            <a:extLst>
              <a:ext uri="{FF2B5EF4-FFF2-40B4-BE49-F238E27FC236}">
                <a16:creationId xmlns:a16="http://schemas.microsoft.com/office/drawing/2014/main" id="{A86551C6-0153-4637-B299-91789F7043C4}"/>
              </a:ext>
            </a:extLst>
          </p:cNvPr>
          <p:cNvSpPr txBox="1"/>
          <p:nvPr/>
        </p:nvSpPr>
        <p:spPr>
          <a:xfrm>
            <a:off x="1582418" y="2446857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DHT </a:t>
            </a:r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라이브러리 및 </a:t>
            </a:r>
            <a:r>
              <a:rPr lang="en-US" altLang="ko-KR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LCD </a:t>
            </a:r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적용 예제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DA2F7E-FAFB-4068-A42B-EAEE89A2E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031632"/>
            <a:ext cx="4225528" cy="7156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B418E8-DE72-47C5-B91C-FBE2E9DC9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658" y="3031632"/>
            <a:ext cx="7218142" cy="71431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E6135C-915A-4BD9-8A5E-647951960786}"/>
              </a:ext>
            </a:extLst>
          </p:cNvPr>
          <p:cNvSpPr txBox="1"/>
          <p:nvPr/>
        </p:nvSpPr>
        <p:spPr>
          <a:xfrm>
            <a:off x="13801854" y="3544984"/>
            <a:ext cx="5410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kern="0" spc="-100" dirty="0">
                <a:solidFill>
                  <a:srgbClr val="4D4D4D"/>
                </a:solidFill>
                <a:latin typeface="Pretendard"/>
                <a:cs typeface="Pretendard" pitchFamily="34" charset="0"/>
              </a:rPr>
              <a:t>해당 예제에서는 </a:t>
            </a:r>
            <a:r>
              <a:rPr lang="en-US" altLang="ko-KR" sz="2000" kern="0" spc="-100" dirty="0" err="1">
                <a:solidFill>
                  <a:srgbClr val="4D4D4D"/>
                </a:solidFill>
                <a:latin typeface="Pretendard"/>
                <a:cs typeface="Pretendard" pitchFamily="34" charset="0"/>
              </a:rPr>
              <a:t>SimpleDHT</a:t>
            </a:r>
            <a:r>
              <a:rPr lang="en-US" altLang="ko-KR" sz="2000" kern="0" spc="-100" dirty="0">
                <a:solidFill>
                  <a:srgbClr val="4D4D4D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kern="0" spc="-100" dirty="0">
                <a:solidFill>
                  <a:srgbClr val="4D4D4D"/>
                </a:solidFill>
                <a:latin typeface="Pretendard"/>
                <a:cs typeface="Pretendard" pitchFamily="34" charset="0"/>
              </a:rPr>
              <a:t>라이브러리가</a:t>
            </a:r>
            <a:endParaRPr lang="en-US" altLang="ko-KR" sz="2000" kern="0" spc="-100" dirty="0">
              <a:solidFill>
                <a:srgbClr val="4D4D4D"/>
              </a:solidFill>
              <a:latin typeface="Pretendard"/>
              <a:cs typeface="Pretendard" pitchFamily="34" charset="0"/>
            </a:endParaRPr>
          </a:p>
          <a:p>
            <a:pPr algn="l"/>
            <a:r>
              <a:rPr lang="ko-KR" altLang="en-US" sz="2000" i="0" kern="0" spc="-100" dirty="0">
                <a:solidFill>
                  <a:srgbClr val="4D4D4D"/>
                </a:solidFill>
                <a:effectLst/>
                <a:latin typeface="Pretendard"/>
              </a:rPr>
              <a:t>사용되었다</a:t>
            </a:r>
            <a:r>
              <a:rPr lang="en-US" altLang="ko-KR" sz="2000" i="0" kern="0" spc="-100" dirty="0">
                <a:solidFill>
                  <a:srgbClr val="4D4D4D"/>
                </a:solidFill>
                <a:effectLst/>
                <a:latin typeface="Pretendard"/>
              </a:rPr>
              <a:t>.</a:t>
            </a:r>
            <a:endParaRPr lang="en-US" altLang="ko-KR" sz="2000" i="0" dirty="0">
              <a:effectLst/>
              <a:latin typeface="Pretendard"/>
            </a:endParaRPr>
          </a:p>
          <a:p>
            <a:pPr algn="l"/>
            <a:r>
              <a:rPr lang="en-US" altLang="ko-KR" sz="2000" i="0" dirty="0">
                <a:effectLst/>
                <a:latin typeface="Pretendard"/>
              </a:rPr>
              <a:t>LCD</a:t>
            </a:r>
            <a:r>
              <a:rPr lang="ko-KR" altLang="en-US" sz="2000" i="0" dirty="0">
                <a:effectLst/>
                <a:latin typeface="Pretendard"/>
              </a:rPr>
              <a:t>를 </a:t>
            </a:r>
            <a:r>
              <a:rPr lang="ko-KR" altLang="en-US" sz="2000" i="0" dirty="0" err="1">
                <a:effectLst/>
                <a:latin typeface="Pretendard"/>
              </a:rPr>
              <a:t>동작시키기</a:t>
            </a:r>
            <a:r>
              <a:rPr lang="ko-KR" altLang="en-US" sz="2000" i="0" dirty="0">
                <a:effectLst/>
                <a:latin typeface="Pretendard"/>
              </a:rPr>
              <a:t> 위해서 </a:t>
            </a:r>
            <a:r>
              <a:rPr lang="en-US" altLang="ko-KR" sz="2000" i="0" dirty="0" err="1">
                <a:effectLst/>
                <a:latin typeface="Pretendard"/>
              </a:rPr>
              <a:t>LiquidCrystal</a:t>
            </a:r>
            <a:endParaRPr lang="en-US" altLang="ko-KR" sz="2000" i="0" dirty="0">
              <a:effectLst/>
              <a:latin typeface="Pretendard"/>
            </a:endParaRPr>
          </a:p>
          <a:p>
            <a:pPr algn="l"/>
            <a:r>
              <a:rPr lang="ko-KR" altLang="en-US" sz="2000" i="0" dirty="0">
                <a:effectLst/>
                <a:latin typeface="Pretendard"/>
              </a:rPr>
              <a:t>이라는 라이브러리 설치해 주어야한다</a:t>
            </a:r>
            <a:r>
              <a:rPr lang="en-US" altLang="ko-KR" sz="2000" i="0" dirty="0">
                <a:effectLst/>
                <a:latin typeface="Pretendard"/>
              </a:rPr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669A96E-83BF-44BC-BA3E-CBE38699D7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727" y="5481182"/>
            <a:ext cx="42672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197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344" y="3501516"/>
            <a:ext cx="8925544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조도센서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(CDS)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는 빛을 받아들이게 되면 전도성을 가지는 반도체이며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빛의 양에 따라서 </a:t>
            </a:r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저항값이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바뀌게되는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가변저항이다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pPr algn="just"/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이를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아두이노에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회로로 구성하면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빛의 </a:t>
            </a:r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양으로인해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저항값이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바뀜과 동시에 전류의 세기도 마찬가지로 바뀌게 되고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일정하지 않은 전자의 양이 아날로그 값으로 표현이 된다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pPr algn="just"/>
            <a:endParaRPr lang="en-US" altLang="ko-KR" sz="25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algn="just"/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그 뒤에 정수로 변환시켜 빛의 양을 한눈에 알아볼 수 있게 한다면 서버를 통해 이를 확인할 수 있으며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해당값을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LED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나 </a:t>
            </a:r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서보모터에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전달함으로써 일조량의 변화 및 시간의 변화에 따른 유기적인 동작의 구현을 기대해 볼 수 있다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</a:t>
            </a:r>
            <a:endParaRPr lang="en-US" altLang="ko-KR" sz="25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algn="just"/>
            <a:endParaRPr lang="en-US" altLang="ko-KR" sz="25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5712714" y="732347"/>
            <a:ext cx="68602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조도 센서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582418" y="2446857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프로젝트 내 동작 구상 및 적용 예제 코드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0B0317-61B4-4902-8420-2B07B799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00" y="402780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A525D8F-135A-437B-A53B-960DE5FA0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4"/>
          <a:stretch/>
        </p:blipFill>
        <p:spPr bwMode="auto">
          <a:xfrm>
            <a:off x="11459975" y="2301216"/>
            <a:ext cx="5428990" cy="75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89BCC467-90F8-4A03-88A0-D4E0497F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737" y="1066357"/>
            <a:ext cx="2786062" cy="254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918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-769548" y="732347"/>
            <a:ext cx="1982481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조도 센서 </a:t>
            </a:r>
            <a:r>
              <a:rPr lang="en-US" altLang="ko-KR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(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예제 코드</a:t>
            </a:r>
            <a:r>
              <a:rPr lang="en-US" altLang="ko-KR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)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0B0317-61B4-4902-8420-2B07B799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00" y="402780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Object 29">
            <a:extLst>
              <a:ext uri="{FF2B5EF4-FFF2-40B4-BE49-F238E27FC236}">
                <a16:creationId xmlns:a16="http://schemas.microsoft.com/office/drawing/2014/main" id="{A86551C6-0153-4637-B299-91789F7043C4}"/>
              </a:ext>
            </a:extLst>
          </p:cNvPr>
          <p:cNvSpPr txBox="1"/>
          <p:nvPr/>
        </p:nvSpPr>
        <p:spPr>
          <a:xfrm>
            <a:off x="1582418" y="2446857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조도 센서 동작 예제</a:t>
            </a:r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920F911-D480-4D64-8B27-1C55441A28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60" y="5259419"/>
            <a:ext cx="3048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79F4AD-1926-4E89-B640-F947522CD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680" y="3041633"/>
            <a:ext cx="8861641" cy="69264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7478B2-6A1F-466D-91CD-2545E577F5FB}"/>
              </a:ext>
            </a:extLst>
          </p:cNvPr>
          <p:cNvSpPr txBox="1"/>
          <p:nvPr/>
        </p:nvSpPr>
        <p:spPr>
          <a:xfrm>
            <a:off x="13639799" y="5801994"/>
            <a:ext cx="4953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/>
              <a:t>CDS</a:t>
            </a:r>
            <a:r>
              <a:rPr lang="ko-KR" altLang="en-US" sz="2000" dirty="0"/>
              <a:t>센서는 극성이 존재하지 않으므로</a:t>
            </a:r>
            <a:endParaRPr lang="en-US" altLang="ko-KR" sz="2000" dirty="0"/>
          </a:p>
          <a:p>
            <a:pPr algn="just"/>
            <a:r>
              <a:rPr lang="en-US" altLang="ko-KR" sz="2000" dirty="0"/>
              <a:t>GND</a:t>
            </a:r>
            <a:r>
              <a:rPr lang="ko-KR" altLang="en-US" sz="2000" dirty="0"/>
              <a:t>와 </a:t>
            </a:r>
            <a:r>
              <a:rPr lang="en-US" altLang="ko-KR" sz="2000" dirty="0"/>
              <a:t>5V</a:t>
            </a:r>
            <a:r>
              <a:rPr lang="ko-KR" altLang="en-US" sz="2000" dirty="0"/>
              <a:t>를 구분하지 않아도 된다</a:t>
            </a:r>
            <a:r>
              <a:rPr lang="en-US" altLang="ko-KR" sz="2000" dirty="0"/>
              <a:t>.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000" dirty="0"/>
              <a:t> CDS</a:t>
            </a:r>
            <a:r>
              <a:rPr lang="ko-KR" altLang="en-US" sz="2000" dirty="0"/>
              <a:t>회로를 </a:t>
            </a:r>
            <a:r>
              <a:rPr lang="ko-KR" altLang="en-US" sz="2000" dirty="0" err="1"/>
              <a:t>구성할때</a:t>
            </a:r>
            <a:r>
              <a:rPr lang="ko-KR" altLang="en-US" sz="2000" dirty="0"/>
              <a:t> 전류의 값이</a:t>
            </a:r>
            <a:endParaRPr lang="en-US" altLang="ko-KR" sz="2000" dirty="0"/>
          </a:p>
          <a:p>
            <a:pPr algn="just"/>
            <a:r>
              <a:rPr lang="ko-KR" altLang="en-US" sz="2000" dirty="0"/>
              <a:t> 불안정하므로 </a:t>
            </a:r>
            <a:r>
              <a:rPr lang="en-US" altLang="ko-KR" sz="2000" dirty="0"/>
              <a:t>10k </a:t>
            </a:r>
            <a:r>
              <a:rPr lang="ko-KR" altLang="en-US" sz="2000" dirty="0"/>
              <a:t>저항을 </a:t>
            </a:r>
            <a:r>
              <a:rPr lang="ko-KR" altLang="en-US" sz="2000" dirty="0" err="1"/>
              <a:t>구성시킨다</a:t>
            </a:r>
            <a:r>
              <a:rPr lang="en-US" altLang="ko-KR" sz="2000" dirty="0"/>
              <a:t>.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000" dirty="0"/>
              <a:t>LED</a:t>
            </a:r>
            <a:r>
              <a:rPr lang="ko-KR" altLang="en-US" sz="2000" dirty="0"/>
              <a:t>는 </a:t>
            </a:r>
            <a:r>
              <a:rPr lang="en-US" altLang="ko-KR" sz="2000" dirty="0"/>
              <a:t>5</a:t>
            </a:r>
            <a:r>
              <a:rPr lang="ko-KR" altLang="en-US" sz="2000" dirty="0" err="1"/>
              <a:t>번핀에다가</a:t>
            </a:r>
            <a:r>
              <a:rPr lang="ko-KR" altLang="en-US" sz="2000" dirty="0"/>
              <a:t> 연결시켜주고</a:t>
            </a:r>
            <a:endParaRPr lang="en-US" altLang="ko-KR" sz="2000" dirty="0"/>
          </a:p>
          <a:p>
            <a:pPr algn="just"/>
            <a:r>
              <a:rPr lang="ko-KR" altLang="en-US" sz="2000" dirty="0"/>
              <a:t> </a:t>
            </a:r>
            <a:r>
              <a:rPr lang="en-US" altLang="ko-KR" sz="2000" dirty="0"/>
              <a:t>220</a:t>
            </a:r>
            <a:r>
              <a:rPr lang="ko-KR" altLang="en-US" sz="2000" dirty="0"/>
              <a:t>저항을 연결했을 때의 예제 코드이다</a:t>
            </a:r>
            <a:r>
              <a:rPr lang="en-US" altLang="ko-KR" sz="2000" dirty="0"/>
              <a:t>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FD0451C-9276-407C-820F-6370B7F07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452" y="912180"/>
            <a:ext cx="2761060" cy="40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79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F75E0D4-9B13-4E4F-A1A0-316E3661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737" y="5883177"/>
            <a:ext cx="7249775" cy="419780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97344" y="3501516"/>
            <a:ext cx="8925544" cy="5093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토양 수분 센서는 토양의 수분이 어느 정도인지 판단 하기위해서 사용된다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물의 전도 특성을 이용하여 토양 내에 수분이 많이 함유되어 있다면 저항치가 낮게 측정되고 수분이 없으면 저항 값이 높게 측정된다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 </a:t>
            </a:r>
          </a:p>
          <a:p>
            <a:pPr algn="just"/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이를 이용하여 토양내 적정 수분을 유지 중인지를 특정 값의 오차를 기준으로 판단하여  서버 및 앱으로 신호를 보내며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서버 및 앱에서 적정 수분을 확인할 수도 있게 구상하였다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 </a:t>
            </a:r>
          </a:p>
          <a:p>
            <a:pPr algn="just"/>
            <a:endParaRPr lang="en-US" altLang="ko-KR" sz="2500" kern="0" spc="-100" dirty="0">
              <a:solidFill>
                <a:srgbClr val="4D4D4D"/>
              </a:solidFill>
              <a:latin typeface="Pretendard" pitchFamily="34" charset="0"/>
              <a:cs typeface="Pretendard" pitchFamily="34" charset="0"/>
            </a:endParaRPr>
          </a:p>
          <a:p>
            <a:pPr algn="just"/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토양에 물을 공급하기위해서 워터펌프를 설치할 수 있지만 전력 분배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비용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물을 끌어와야 하는 공간의 문제와 더불어 결국 물을 수조에 주기적으로 채워 넣어야 한다는  점에서 제외하고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직접 물을 주는 방식으로 구상하였으나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이는 추후에 변경될 여지도 남겨놓았다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-769548" y="732347"/>
            <a:ext cx="1982481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토양 수분 센서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582418" y="2446857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프로젝트 내 동작 구상 및 적용 예제 코드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0B0317-61B4-4902-8420-2B07B799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00" y="402780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953A47-05FC-4B84-8BD1-06A408E83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2169314"/>
            <a:ext cx="4372585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9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2131314" y="732347"/>
            <a:ext cx="140230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토양 수분 센서 </a:t>
            </a:r>
            <a:r>
              <a:rPr lang="en-US" altLang="ko-KR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(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예제 코드</a:t>
            </a:r>
            <a:r>
              <a:rPr lang="en-US" altLang="ko-KR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)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0B0317-61B4-4902-8420-2B07B799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00" y="402780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Object 29">
            <a:extLst>
              <a:ext uri="{FF2B5EF4-FFF2-40B4-BE49-F238E27FC236}">
                <a16:creationId xmlns:a16="http://schemas.microsoft.com/office/drawing/2014/main" id="{A86551C6-0153-4637-B299-91789F7043C4}"/>
              </a:ext>
            </a:extLst>
          </p:cNvPr>
          <p:cNvSpPr txBox="1"/>
          <p:nvPr/>
        </p:nvSpPr>
        <p:spPr>
          <a:xfrm>
            <a:off x="1582418" y="2446857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토양 수분 센서 동작 예제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478B2-6A1F-466D-91CD-2545E577F5FB}"/>
              </a:ext>
            </a:extLst>
          </p:cNvPr>
          <p:cNvSpPr txBox="1"/>
          <p:nvPr/>
        </p:nvSpPr>
        <p:spPr>
          <a:xfrm>
            <a:off x="11872534" y="8637964"/>
            <a:ext cx="4953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/>
              <a:t>특정 값을 기준으로 수치 미만인 경우 빨간 </a:t>
            </a:r>
            <a:r>
              <a:rPr lang="en-US" altLang="ko-KR" sz="2000" dirty="0"/>
              <a:t>LED</a:t>
            </a:r>
            <a:r>
              <a:rPr lang="ko-KR" altLang="en-US" sz="2000" dirty="0"/>
              <a:t>를</a:t>
            </a:r>
            <a:r>
              <a:rPr lang="en-US" altLang="ko-KR" sz="2000" dirty="0"/>
              <a:t>, </a:t>
            </a:r>
            <a:r>
              <a:rPr lang="ko-KR" altLang="en-US" sz="2000" dirty="0"/>
              <a:t>수치 이상인 경우 파란</a:t>
            </a:r>
            <a:r>
              <a:rPr lang="en-US" altLang="ko-KR" sz="2000" dirty="0"/>
              <a:t>LED</a:t>
            </a:r>
            <a:r>
              <a:rPr lang="ko-KR" altLang="en-US" sz="2000" dirty="0"/>
              <a:t>를 키는 예제이다</a:t>
            </a:r>
            <a:r>
              <a:rPr lang="en-US" altLang="ko-KR" sz="2000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80DB06-9181-4D46-8CC3-74E4F47A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1930461"/>
            <a:ext cx="7182852" cy="6630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C05A2E-BC6D-41C5-81C9-4BEF996B3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86" y="2992512"/>
            <a:ext cx="7762813" cy="71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6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-769548" y="732347"/>
            <a:ext cx="1982481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 err="1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서보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 모터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582418" y="2446857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프로젝트 내 동작 구상 및 적용 예제 코드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0B0317-61B4-4902-8420-2B07B799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00" y="402780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A7678-FA26-44B8-922E-114200AB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3134739"/>
            <a:ext cx="10055637" cy="6803178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4EF21F69-4CD4-41AE-880D-FCACE84BBFEE}"/>
              </a:ext>
            </a:extLst>
          </p:cNvPr>
          <p:cNvSpPr txBox="1"/>
          <p:nvPr/>
        </p:nvSpPr>
        <p:spPr>
          <a:xfrm>
            <a:off x="897344" y="3501516"/>
            <a:ext cx="5884456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서보모터를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이용해 천장과 양옆의 가림 막을 개폐하여 자연광의 일조량을 늘리는 방식을 구상해보았다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pPr algn="just"/>
            <a:r>
              <a:rPr lang="ko-KR" altLang="en-US" sz="2500" kern="0" spc="-100" dirty="0" err="1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서보모터의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 작동 여부는 인터넷으로 받아온 기상청의 현재날씨와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조도센서를 기반으로 한다</a:t>
            </a:r>
            <a:r>
              <a:rPr lang="en-US" altLang="ko-KR" sz="25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</p:txBody>
      </p:sp>
      <p:pic>
        <p:nvPicPr>
          <p:cNvPr id="1028" name="Picture 4" descr="고무줄을 쏘는 요새를 만들어요 | 로보메이션 - Robomation">
            <a:extLst>
              <a:ext uri="{FF2B5EF4-FFF2-40B4-BE49-F238E27FC236}">
                <a16:creationId xmlns:a16="http://schemas.microsoft.com/office/drawing/2014/main" id="{0368B949-401E-409B-AD35-CFC89CDF7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t="24430" r="8722"/>
          <a:stretch/>
        </p:blipFill>
        <p:spPr bwMode="auto">
          <a:xfrm>
            <a:off x="536163" y="6210577"/>
            <a:ext cx="8287168" cy="413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012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2131314" y="732347"/>
            <a:ext cx="140230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 err="1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서보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 모터</a:t>
            </a:r>
            <a:r>
              <a:rPr lang="en-US" altLang="ko-KR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(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예제 코드</a:t>
            </a:r>
            <a:r>
              <a:rPr lang="en-US" altLang="ko-KR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)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0B0317-61B4-4902-8420-2B07B799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00" y="402780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Object 29">
            <a:extLst>
              <a:ext uri="{FF2B5EF4-FFF2-40B4-BE49-F238E27FC236}">
                <a16:creationId xmlns:a16="http://schemas.microsoft.com/office/drawing/2014/main" id="{A86551C6-0153-4637-B299-91789F7043C4}"/>
              </a:ext>
            </a:extLst>
          </p:cNvPr>
          <p:cNvSpPr txBox="1"/>
          <p:nvPr/>
        </p:nvSpPr>
        <p:spPr>
          <a:xfrm>
            <a:off x="1582418" y="2446857"/>
            <a:ext cx="96137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 err="1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서보</a:t>
            </a:r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 모터 동작 예제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478B2-6A1F-466D-91CD-2545E577F5FB}"/>
              </a:ext>
            </a:extLst>
          </p:cNvPr>
          <p:cNvSpPr txBox="1"/>
          <p:nvPr/>
        </p:nvSpPr>
        <p:spPr>
          <a:xfrm>
            <a:off x="11872534" y="8637964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/>
              <a:t>다음 코드는 </a:t>
            </a:r>
            <a:r>
              <a:rPr lang="ko-KR" altLang="en-US" sz="2000" dirty="0" err="1"/>
              <a:t>서보</a:t>
            </a:r>
            <a:r>
              <a:rPr lang="ko-KR" altLang="en-US" sz="2000" dirty="0"/>
              <a:t> 모터를 </a:t>
            </a:r>
            <a:r>
              <a:rPr lang="en-US" altLang="ko-KR" sz="2000" dirty="0"/>
              <a:t>180</a:t>
            </a:r>
            <a:r>
              <a:rPr lang="ko-KR" altLang="en-US" sz="2000" dirty="0"/>
              <a:t>도 회전시키는 행동을 반복하는 예제 코드이다</a:t>
            </a:r>
            <a:r>
              <a:rPr lang="en-US" altLang="ko-KR" sz="2000" dirty="0"/>
              <a:t>.</a:t>
            </a:r>
          </a:p>
        </p:txBody>
      </p:sp>
      <p:pic>
        <p:nvPicPr>
          <p:cNvPr id="2050" name="Picture 2" descr="아두이노 기초 】 #23 서보 모터 제어 1">
            <a:extLst>
              <a:ext uri="{FF2B5EF4-FFF2-40B4-BE49-F238E27FC236}">
                <a16:creationId xmlns:a16="http://schemas.microsoft.com/office/drawing/2014/main" id="{0F1ECEA7-C56C-487E-860A-D806661EC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453" y="2212074"/>
            <a:ext cx="7624547" cy="564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69E197-9244-4829-995C-635FE1900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66414"/>
            <a:ext cx="9661078" cy="66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69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556324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05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4419600" y="716067"/>
            <a:ext cx="1194991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dirty="0"/>
              <a:t>추진 일정</a:t>
            </a:r>
            <a:r>
              <a:rPr lang="en-US" altLang="ko-KR" sz="3000" dirty="0"/>
              <a:t>(with</a:t>
            </a:r>
            <a:r>
              <a:rPr lang="ko-KR" altLang="en-US" sz="3000" dirty="0"/>
              <a:t> </a:t>
            </a:r>
            <a:r>
              <a:rPr lang="ko-KR" altLang="en-US" sz="3000" dirty="0" err="1"/>
              <a:t>간트</a:t>
            </a:r>
            <a:r>
              <a:rPr lang="ko-KR" altLang="en-US" sz="3000" dirty="0"/>
              <a:t> 차트</a:t>
            </a:r>
            <a:r>
              <a:rPr lang="en-US" altLang="ko-KR" sz="3000" dirty="0"/>
              <a:t>)</a:t>
            </a:r>
            <a:endParaRPr lang="en-US" sz="3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ACD1FA-792A-4D29-BEC9-6E25225AFE7B}"/>
              </a:ext>
            </a:extLst>
          </p:cNvPr>
          <p:cNvGrpSpPr/>
          <p:nvPr/>
        </p:nvGrpSpPr>
        <p:grpSpPr>
          <a:xfrm>
            <a:off x="2438400" y="1963376"/>
            <a:ext cx="13163249" cy="7980724"/>
            <a:chOff x="2438400" y="1963376"/>
            <a:chExt cx="13163249" cy="79807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84073CB-07E6-4667-85DD-E29B1AA53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8400" y="1963376"/>
              <a:ext cx="13163249" cy="7980724"/>
            </a:xfrm>
            <a:prstGeom prst="rect">
              <a:avLst/>
            </a:prstGeom>
            <a:effectLst>
              <a:reflection stA="45000" endPos="9000" dist="50800" dir="5400000" sy="-100000" algn="bl" rotWithShape="0"/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85FEC-C68A-43FC-8CDD-962740278C7B}"/>
                </a:ext>
              </a:extLst>
            </p:cNvPr>
            <p:cNvSpPr txBox="1"/>
            <p:nvPr/>
          </p:nvSpPr>
          <p:spPr>
            <a:xfrm>
              <a:off x="11887200" y="2473841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</a:t>
              </a:r>
              <a:r>
                <a:rPr lang="ko-KR" altLang="en-US" dirty="0"/>
                <a:t>단위</a:t>
              </a:r>
              <a:r>
                <a:rPr lang="en-US" altLang="ko-KR" dirty="0"/>
                <a:t>: </a:t>
              </a:r>
              <a:r>
                <a:rPr lang="ko-KR" altLang="en-US" dirty="0"/>
                <a:t>월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2FCA29-A37F-4E05-950C-87244F962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43100"/>
            <a:ext cx="8686800" cy="8005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556324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06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3167901" y="742771"/>
            <a:ext cx="1194991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dirty="0"/>
              <a:t>팀 구성 보고서</a:t>
            </a:r>
            <a:endParaRPr lang="en-US" sz="3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636D11-1DEB-4A1F-8927-DE579D761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068203"/>
            <a:ext cx="7854709" cy="78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7362" y="1921685"/>
            <a:ext cx="11535931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800" kern="0" spc="-100" dirty="0" err="1">
                <a:solidFill>
                  <a:srgbClr val="FFFFFF"/>
                </a:solidFill>
                <a:latin typeface="KOHINanumOTF Bold" pitchFamily="34" charset="0"/>
                <a:cs typeface="KOHINanumOTF Bold" pitchFamily="34" charset="0"/>
              </a:rPr>
              <a:t>아두이노</a:t>
            </a:r>
            <a:r>
              <a:rPr lang="ko-KR" altLang="en-US" sz="6800" kern="0" spc="-100" dirty="0">
                <a:solidFill>
                  <a:srgbClr val="FFFFFF"/>
                </a:solidFill>
                <a:latin typeface="KOHINanumOTF Bold" pitchFamily="34" charset="0"/>
                <a:cs typeface="KOHINanumOTF Bold" pitchFamily="34" charset="0"/>
              </a:rPr>
              <a:t> 프로젝트 선정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98103" y="2051529"/>
            <a:ext cx="4438321" cy="31595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00" b="1" kern="0" spc="9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4336164" y="4821176"/>
            <a:ext cx="13883678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800" kern="0" spc="-100" dirty="0" err="1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아두이노</a:t>
            </a:r>
            <a:r>
              <a:rPr lang="ko-KR" altLang="en-US" sz="4800" kern="0" spc="-1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 프로젝트 주제</a:t>
            </a:r>
            <a:endParaRPr lang="en-US" altLang="ko-KR" sz="4800" kern="0" spc="-100" dirty="0">
              <a:solidFill>
                <a:srgbClr val="FFFFFF"/>
              </a:solidFill>
              <a:latin typeface="Pretendard Light" pitchFamily="34" charset="0"/>
              <a:cs typeface="Pretendard Light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800" kern="0" spc="-100" dirty="0">
              <a:solidFill>
                <a:srgbClr val="FFFFFF"/>
              </a:solidFill>
              <a:latin typeface="Pretendard Light" pitchFamily="34" charset="0"/>
              <a:cs typeface="Pretendard Light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800" kern="0" spc="-100" dirty="0" err="1">
                <a:solidFill>
                  <a:srgbClr val="FFFFFF"/>
                </a:solidFill>
                <a:latin typeface="Pretendard Light" pitchFamily="34" charset="0"/>
              </a:rPr>
              <a:t>아두이노</a:t>
            </a:r>
            <a:r>
              <a:rPr lang="ko-KR" altLang="en-US" sz="4800" kern="0" spc="-100" dirty="0">
                <a:solidFill>
                  <a:srgbClr val="FFFFFF"/>
                </a:solidFill>
                <a:latin typeface="Pretendard Light" pitchFamily="34" charset="0"/>
              </a:rPr>
              <a:t> 프로젝트 선정 과정</a:t>
            </a:r>
            <a:r>
              <a:rPr lang="en-US" altLang="ko-KR" sz="4800" kern="0" spc="-100" dirty="0">
                <a:solidFill>
                  <a:srgbClr val="FFFFFF"/>
                </a:solidFill>
                <a:latin typeface="Pretendard Light" pitchFamily="34" charset="0"/>
              </a:rPr>
              <a:t>(</a:t>
            </a:r>
            <a:r>
              <a:rPr lang="ko-KR" altLang="en-US" sz="4800" kern="0" spc="-100" dirty="0">
                <a:solidFill>
                  <a:srgbClr val="FFFFFF"/>
                </a:solidFill>
                <a:latin typeface="Pretendard Light" pitchFamily="34" charset="0"/>
              </a:rPr>
              <a:t>브레인스토밍</a:t>
            </a:r>
            <a:r>
              <a:rPr lang="en-US" altLang="ko-KR" sz="4800" kern="0" spc="-100" dirty="0">
                <a:solidFill>
                  <a:srgbClr val="FFFFFF"/>
                </a:solidFill>
                <a:latin typeface="Pretendard Light" pitchFamily="34" charset="0"/>
              </a:rPr>
              <a:t>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800" kern="0" spc="-100" dirty="0">
              <a:solidFill>
                <a:srgbClr val="FFFFFF"/>
              </a:solidFill>
              <a:latin typeface="Pretendard Light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800" kern="0" spc="-100" dirty="0" err="1">
                <a:solidFill>
                  <a:srgbClr val="FFFFFF"/>
                </a:solidFill>
                <a:latin typeface="Pretendard Light" pitchFamily="34" charset="0"/>
              </a:rPr>
              <a:t>아두이노</a:t>
            </a:r>
            <a:r>
              <a:rPr lang="ko-KR" altLang="en-US" sz="4800" kern="0" spc="-100" dirty="0">
                <a:solidFill>
                  <a:srgbClr val="FFFFFF"/>
                </a:solidFill>
                <a:latin typeface="Pretendard Light" pitchFamily="34" charset="0"/>
              </a:rPr>
              <a:t> 프로젝트의 목적 및 효과</a:t>
            </a:r>
            <a:endParaRPr lang="en-US" sz="4800" dirty="0"/>
          </a:p>
        </p:txBody>
      </p:sp>
      <p:sp>
        <p:nvSpPr>
          <p:cNvPr id="30" name="Object 30"/>
          <p:cNvSpPr txBox="1"/>
          <p:nvPr/>
        </p:nvSpPr>
        <p:spPr>
          <a:xfrm>
            <a:off x="15696726" y="1027851"/>
            <a:ext cx="2584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Pretendard" pitchFamily="34" charset="0"/>
              </a:rPr>
              <a:t>기초창의공학설계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4415883" y="7148129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5077582" y="3584960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2932482" y="6257937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9943330" y="8908055"/>
            <a:ext cx="877237" cy="53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05939" y="5226495"/>
            <a:ext cx="8873838" cy="14311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700" b="1" kern="0" spc="-200" dirty="0">
                <a:solidFill>
                  <a:srgbClr val="18A8F1"/>
                </a:solidFill>
                <a:latin typeface="KOHINanumOTF Bold" pitchFamily="34" charset="0"/>
                <a:cs typeface="KOHINanumOTF Bold" pitchFamily="34" charset="0"/>
              </a:rPr>
              <a:t>ATTENTION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543542" y="3925273"/>
            <a:ext cx="9198632" cy="14311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700" b="1" kern="0" spc="-1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THANK YOU FOR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543540" y="3162300"/>
            <a:ext cx="91986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100" dirty="0">
                <a:solidFill>
                  <a:srgbClr val="18A8F1"/>
                </a:solidFill>
                <a:latin typeface="Pretendard" pitchFamily="34" charset="0"/>
                <a:cs typeface="Pretendard" pitchFamily="34" charset="0"/>
              </a:rPr>
              <a:t>3</a:t>
            </a:r>
            <a:r>
              <a:rPr lang="ko-KR" altLang="en-US" sz="4000" kern="0" spc="-100" dirty="0">
                <a:solidFill>
                  <a:srgbClr val="18A8F1"/>
                </a:solidFill>
                <a:latin typeface="Pretendard" pitchFamily="34" charset="0"/>
                <a:cs typeface="Pretendard" pitchFamily="34" charset="0"/>
              </a:rPr>
              <a:t>조 </a:t>
            </a:r>
            <a:r>
              <a:rPr lang="en-US" altLang="ko-KR" sz="4000" kern="0" spc="-100" dirty="0">
                <a:solidFill>
                  <a:srgbClr val="18A8F1"/>
                </a:solidFill>
                <a:latin typeface="Pretendard" pitchFamily="34" charset="0"/>
                <a:cs typeface="Pretendard" pitchFamily="34" charset="0"/>
              </a:rPr>
              <a:t>(</a:t>
            </a:r>
            <a:r>
              <a:rPr lang="ko-KR" altLang="en-US" sz="4000" kern="0" spc="-100" dirty="0">
                <a:solidFill>
                  <a:srgbClr val="18A8F1"/>
                </a:solidFill>
                <a:latin typeface="Pretendard" pitchFamily="34" charset="0"/>
                <a:cs typeface="Pretendard" pitchFamily="34" charset="0"/>
              </a:rPr>
              <a:t>팀 명</a:t>
            </a:r>
            <a:r>
              <a:rPr lang="en-US" altLang="ko-KR" sz="4000" kern="0" spc="-100" dirty="0">
                <a:solidFill>
                  <a:srgbClr val="18A8F1"/>
                </a:solidFill>
                <a:latin typeface="Pretendard" pitchFamily="34" charset="0"/>
                <a:cs typeface="Pretendard" pitchFamily="34" charset="0"/>
              </a:rPr>
              <a:t>:</a:t>
            </a:r>
            <a:r>
              <a:rPr lang="ko-KR" altLang="en-US" sz="4000" kern="0" spc="-100" dirty="0">
                <a:solidFill>
                  <a:srgbClr val="18A8F1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4000" kern="0" spc="-100" dirty="0">
                <a:solidFill>
                  <a:srgbClr val="18A8F1"/>
                </a:solidFill>
                <a:latin typeface="Pretendard" pitchFamily="34" charset="0"/>
                <a:cs typeface="Pretendard" pitchFamily="34" charset="0"/>
              </a:rPr>
              <a:t>4.1) </a:t>
            </a:r>
            <a:r>
              <a:rPr lang="ko-KR" altLang="en-US" sz="4000" kern="0" spc="-100" dirty="0">
                <a:solidFill>
                  <a:srgbClr val="18A8F1"/>
                </a:solidFill>
                <a:latin typeface="Pretendard" pitchFamily="34" charset="0"/>
                <a:cs typeface="Pretendard" pitchFamily="34" charset="0"/>
              </a:rPr>
              <a:t>프로젝트 발표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4249400" y="2981697"/>
            <a:ext cx="1933203" cy="1933203"/>
            <a:chOff x="14340763" y="2219236"/>
            <a:chExt cx="1522418" cy="15224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40763" y="2219236"/>
              <a:ext cx="1522418" cy="1522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75919" y="2925535"/>
            <a:ext cx="1972627" cy="1972627"/>
            <a:chOff x="15875919" y="1984187"/>
            <a:chExt cx="1553465" cy="15534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919" y="1984187"/>
              <a:ext cx="1553465" cy="1553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1618" y="4190318"/>
            <a:ext cx="954701" cy="1752182"/>
            <a:chOff x="15671618" y="3248970"/>
            <a:chExt cx="751837" cy="13798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71618" y="3248970"/>
              <a:ext cx="751837" cy="13798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97200" y="5940728"/>
            <a:ext cx="1793572" cy="1793572"/>
            <a:chOff x="15717226" y="4694580"/>
            <a:chExt cx="1412457" cy="14124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7226" y="4694580"/>
              <a:ext cx="1412457" cy="14124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1400" y="4819312"/>
            <a:ext cx="1713800" cy="933789"/>
            <a:chOff x="1908892" y="3773553"/>
            <a:chExt cx="1375263" cy="7493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2221858" y="3460587"/>
              <a:ext cx="749332" cy="13752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0600" y="3267332"/>
            <a:ext cx="1651747" cy="1651747"/>
            <a:chOff x="1100932" y="2325984"/>
            <a:chExt cx="1325467" cy="13254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0932" y="2325984"/>
              <a:ext cx="1325467" cy="1325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02086" y="4953412"/>
            <a:ext cx="1855714" cy="1855714"/>
            <a:chOff x="3226281" y="4012064"/>
            <a:chExt cx="1489143" cy="1489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6281" y="4012064"/>
              <a:ext cx="1489143" cy="1489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05697" y="5956170"/>
            <a:ext cx="1473330" cy="1473330"/>
            <a:chOff x="2005697" y="5014822"/>
            <a:chExt cx="1182294" cy="11822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5697" y="5014822"/>
              <a:ext cx="1182294" cy="11822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55810" y="1943100"/>
            <a:ext cx="1479936" cy="1479936"/>
            <a:chOff x="3355810" y="1001752"/>
            <a:chExt cx="1187595" cy="11875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5810" y="1001752"/>
              <a:ext cx="1187595" cy="11875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4140049" y="5570179"/>
            <a:ext cx="97461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18A8F1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2862048" y="4207670"/>
            <a:ext cx="95645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18A8F1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002129" y="6442555"/>
            <a:ext cx="95645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18A8F1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3118815" y="2466201"/>
            <a:ext cx="97461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18A8F1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endParaRPr lang="en-US" dirty="0"/>
          </a:p>
        </p:txBody>
      </p:sp>
      <p:grpSp>
        <p:nvGrpSpPr>
          <p:cNvPr id="44" name="그룹 1016">
            <a:extLst>
              <a:ext uri="{FF2B5EF4-FFF2-40B4-BE49-F238E27FC236}">
                <a16:creationId xmlns:a16="http://schemas.microsoft.com/office/drawing/2014/main" id="{9B7FA6FB-0E31-471E-8E30-18F16F207413}"/>
              </a:ext>
            </a:extLst>
          </p:cNvPr>
          <p:cNvGrpSpPr/>
          <p:nvPr/>
        </p:nvGrpSpPr>
        <p:grpSpPr>
          <a:xfrm>
            <a:off x="15592713" y="8872343"/>
            <a:ext cx="976692" cy="1452757"/>
            <a:chOff x="14410766" y="2932487"/>
            <a:chExt cx="976692" cy="1452757"/>
          </a:xfrm>
        </p:grpSpPr>
        <p:pic>
          <p:nvPicPr>
            <p:cNvPr id="45" name="Object 59">
              <a:extLst>
                <a:ext uri="{FF2B5EF4-FFF2-40B4-BE49-F238E27FC236}">
                  <a16:creationId xmlns:a16="http://schemas.microsoft.com/office/drawing/2014/main" id="{E539FEAD-EE94-43DE-A84C-FF8F72F9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10766" y="2932487"/>
              <a:ext cx="976692" cy="1452757"/>
            </a:xfrm>
            <a:prstGeom prst="rect">
              <a:avLst/>
            </a:prstGeom>
          </p:spPr>
        </p:pic>
      </p:grpSp>
      <p:grpSp>
        <p:nvGrpSpPr>
          <p:cNvPr id="47" name="그룹 1018">
            <a:extLst>
              <a:ext uri="{FF2B5EF4-FFF2-40B4-BE49-F238E27FC236}">
                <a16:creationId xmlns:a16="http://schemas.microsoft.com/office/drawing/2014/main" id="{037FD881-EC5A-4305-A80B-F43FFECE6E5F}"/>
              </a:ext>
            </a:extLst>
          </p:cNvPr>
          <p:cNvGrpSpPr/>
          <p:nvPr/>
        </p:nvGrpSpPr>
        <p:grpSpPr>
          <a:xfrm>
            <a:off x="12383459" y="7223522"/>
            <a:ext cx="1470712" cy="1470712"/>
            <a:chOff x="6395848" y="4677700"/>
            <a:chExt cx="1470712" cy="1470712"/>
          </a:xfrm>
        </p:grpSpPr>
        <p:pic>
          <p:nvPicPr>
            <p:cNvPr id="58" name="Object 59">
              <a:extLst>
                <a:ext uri="{FF2B5EF4-FFF2-40B4-BE49-F238E27FC236}">
                  <a16:creationId xmlns:a16="http://schemas.microsoft.com/office/drawing/2014/main" id="{8E7E840B-AF17-4316-9EC3-E7DE697EA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95848" y="4677700"/>
              <a:ext cx="1470712" cy="1470712"/>
            </a:xfrm>
            <a:prstGeom prst="rect">
              <a:avLst/>
            </a:prstGeom>
          </p:spPr>
        </p:pic>
      </p:grpSp>
      <p:grpSp>
        <p:nvGrpSpPr>
          <p:cNvPr id="59" name="그룹 1019">
            <a:extLst>
              <a:ext uri="{FF2B5EF4-FFF2-40B4-BE49-F238E27FC236}">
                <a16:creationId xmlns:a16="http://schemas.microsoft.com/office/drawing/2014/main" id="{F8AA5219-D8CA-4662-BD63-3FD6D2765DE9}"/>
              </a:ext>
            </a:extLst>
          </p:cNvPr>
          <p:cNvGrpSpPr/>
          <p:nvPr/>
        </p:nvGrpSpPr>
        <p:grpSpPr>
          <a:xfrm>
            <a:off x="7591462" y="464775"/>
            <a:ext cx="1463433" cy="1463433"/>
            <a:chOff x="10379120" y="4681340"/>
            <a:chExt cx="1463433" cy="1463433"/>
          </a:xfrm>
        </p:grpSpPr>
        <p:pic>
          <p:nvPicPr>
            <p:cNvPr id="60" name="Object 62">
              <a:extLst>
                <a:ext uri="{FF2B5EF4-FFF2-40B4-BE49-F238E27FC236}">
                  <a16:creationId xmlns:a16="http://schemas.microsoft.com/office/drawing/2014/main" id="{6708172D-5D69-4969-A9F1-06802CF0D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9120" y="4681340"/>
              <a:ext cx="1463433" cy="1463433"/>
            </a:xfrm>
            <a:prstGeom prst="rect">
              <a:avLst/>
            </a:prstGeom>
          </p:spPr>
        </p:pic>
      </p:grpSp>
      <p:grpSp>
        <p:nvGrpSpPr>
          <p:cNvPr id="61" name="그룹 1020">
            <a:extLst>
              <a:ext uri="{FF2B5EF4-FFF2-40B4-BE49-F238E27FC236}">
                <a16:creationId xmlns:a16="http://schemas.microsoft.com/office/drawing/2014/main" id="{50FD399C-B66B-49C8-8D2E-89A6821A71C2}"/>
              </a:ext>
            </a:extLst>
          </p:cNvPr>
          <p:cNvGrpSpPr/>
          <p:nvPr/>
        </p:nvGrpSpPr>
        <p:grpSpPr>
          <a:xfrm>
            <a:off x="1480357" y="8054709"/>
            <a:ext cx="1633970" cy="1633970"/>
            <a:chOff x="14273483" y="4581513"/>
            <a:chExt cx="1633970" cy="1633970"/>
          </a:xfrm>
        </p:grpSpPr>
        <p:pic>
          <p:nvPicPr>
            <p:cNvPr id="62" name="Object 65">
              <a:extLst>
                <a:ext uri="{FF2B5EF4-FFF2-40B4-BE49-F238E27FC236}">
                  <a16:creationId xmlns:a16="http://schemas.microsoft.com/office/drawing/2014/main" id="{F969ACC0-9C87-4FE3-A8A7-85C242F1A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73483" y="4581513"/>
              <a:ext cx="1633970" cy="1633970"/>
            </a:xfrm>
            <a:prstGeom prst="rect">
              <a:avLst/>
            </a:prstGeom>
          </p:spPr>
        </p:pic>
      </p:grpSp>
      <p:grpSp>
        <p:nvGrpSpPr>
          <p:cNvPr id="63" name="그룹 1020">
            <a:extLst>
              <a:ext uri="{FF2B5EF4-FFF2-40B4-BE49-F238E27FC236}">
                <a16:creationId xmlns:a16="http://schemas.microsoft.com/office/drawing/2014/main" id="{575E9A89-8287-4994-994C-1ED91278C989}"/>
              </a:ext>
            </a:extLst>
          </p:cNvPr>
          <p:cNvGrpSpPr/>
          <p:nvPr/>
        </p:nvGrpSpPr>
        <p:grpSpPr>
          <a:xfrm rot="19679553">
            <a:off x="15046304" y="849669"/>
            <a:ext cx="1633970" cy="1633970"/>
            <a:chOff x="14273483" y="4581513"/>
            <a:chExt cx="1633970" cy="1633970"/>
          </a:xfrm>
        </p:grpSpPr>
        <p:pic>
          <p:nvPicPr>
            <p:cNvPr id="64" name="Object 65">
              <a:extLst>
                <a:ext uri="{FF2B5EF4-FFF2-40B4-BE49-F238E27FC236}">
                  <a16:creationId xmlns:a16="http://schemas.microsoft.com/office/drawing/2014/main" id="{29C16B39-90EF-476B-A7CE-8A888BD0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73483" y="4581513"/>
              <a:ext cx="1633970" cy="1633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01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-990600" y="940662"/>
            <a:ext cx="1982481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 err="1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아두이노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 프로젝트 주제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47800" y="3695700"/>
            <a:ext cx="961374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스마트 화분 </a:t>
            </a:r>
            <a:r>
              <a:rPr lang="ko-KR" altLang="en-US" sz="4800" kern="0" spc="-200" dirty="0" err="1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아두이노</a:t>
            </a:r>
            <a:r>
              <a:rPr lang="ko-KR" altLang="en-US" sz="48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 개발</a:t>
            </a:r>
            <a:endParaRPr lang="en-US" sz="4800" dirty="0"/>
          </a:p>
        </p:txBody>
      </p:sp>
      <p:pic>
        <p:nvPicPr>
          <p:cNvPr id="22" name="Picture 0">
            <a:extLst>
              <a:ext uri="{FF2B5EF4-FFF2-40B4-BE49-F238E27FC236}">
                <a16:creationId xmlns:a16="http://schemas.microsoft.com/office/drawing/2014/main" id="{EC8E4434-C3AD-4F8B-806E-D41D3A7B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009900"/>
            <a:ext cx="8051936" cy="59788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736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202" y="3318313"/>
            <a:ext cx="8253185" cy="5641492"/>
            <a:chOff x="1628276" y="3546759"/>
            <a:chExt cx="7398111" cy="5413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276" y="3546759"/>
              <a:ext cx="7398111" cy="541304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373903" y="3268587"/>
            <a:ext cx="7904527" cy="5641491"/>
            <a:chOff x="9256559" y="3546759"/>
            <a:chExt cx="7398111" cy="54130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6559" y="3546759"/>
              <a:ext cx="7398111" cy="541304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21442" y="1926695"/>
            <a:ext cx="178428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400" dirty="0" err="1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아두이노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 프로젝트 선정 과정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807706" y="1448051"/>
            <a:ext cx="4670302" cy="61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kern="0" spc="-100" dirty="0">
                <a:solidFill>
                  <a:srgbClr val="18A8F1"/>
                </a:solidFill>
                <a:latin typeface="KOHINanumOTF Bold" pitchFamily="34" charset="0"/>
                <a:cs typeface="KOHINanumOTF Bold" pitchFamily="34" charset="0"/>
              </a:rPr>
              <a:t>Business Project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9389" y="8436563"/>
            <a:ext cx="9842495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1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차 브레인스토밍  과정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8119087" y="8414926"/>
            <a:ext cx="9842495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2</a:t>
            </a:r>
            <a:r>
              <a:rPr lang="ko-KR" altLang="en-US" sz="1900" kern="0" spc="-100" dirty="0">
                <a:solidFill>
                  <a:srgbClr val="4D4D4D"/>
                </a:solidFill>
                <a:latin typeface="Pretendard" pitchFamily="34" charset="0"/>
                <a:cs typeface="Pretendard" pitchFamily="34" charset="0"/>
              </a:rPr>
              <a:t>차  브레인스토밍  과정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63291A-16E5-467D-B761-600540AD94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77392"/>
            <a:ext cx="7735441" cy="4485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7176F3-E34A-4D57-907B-725669C26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00" y="3445476"/>
            <a:ext cx="7332865" cy="48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2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01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21442" y="1926695"/>
            <a:ext cx="178428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400" dirty="0">
                <a:solidFill>
                  <a:srgbClr val="4D4D4D"/>
                </a:solidFill>
                <a:latin typeface="KOHINanumOTF Bold" pitchFamily="34" charset="0"/>
              </a:rPr>
              <a:t>1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</a:rPr>
              <a:t>차 브레인스토밍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6807706" y="1448051"/>
            <a:ext cx="4670302" cy="61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kern="0" spc="-100" dirty="0">
                <a:solidFill>
                  <a:srgbClr val="18A8F1"/>
                </a:solidFill>
                <a:latin typeface="KOHINanumOTF Bold" pitchFamily="34" charset="0"/>
                <a:cs typeface="KOHINanumOTF Bold" pitchFamily="34" charset="0"/>
              </a:rPr>
              <a:t>Business Project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283937" y="4535210"/>
            <a:ext cx="3717840" cy="3717840"/>
            <a:chOff x="7283937" y="4535210"/>
            <a:chExt cx="3717840" cy="37178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3937" y="4535210"/>
              <a:ext cx="3717840" cy="37178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27867" y="4379139"/>
            <a:ext cx="4029981" cy="4029981"/>
            <a:chOff x="7127867" y="4379139"/>
            <a:chExt cx="4029981" cy="40299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7867" y="4379139"/>
              <a:ext cx="4029981" cy="4029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9409" y="4077517"/>
            <a:ext cx="4026897" cy="14286"/>
            <a:chOff x="7129409" y="4077517"/>
            <a:chExt cx="4026897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9409" y="4077517"/>
              <a:ext cx="4026897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83937" y="8696457"/>
            <a:ext cx="4026897" cy="14286"/>
            <a:chOff x="7283937" y="8696457"/>
            <a:chExt cx="4026897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3937" y="8696457"/>
              <a:ext cx="4026897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64192" y="6127521"/>
            <a:ext cx="1869328" cy="14286"/>
            <a:chOff x="5164192" y="6127521"/>
            <a:chExt cx="1869328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164192" y="6127521"/>
              <a:ext cx="1869328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52194" y="6127521"/>
            <a:ext cx="1869328" cy="14286"/>
            <a:chOff x="11252194" y="6127521"/>
            <a:chExt cx="1869328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252194" y="6127521"/>
              <a:ext cx="1869328" cy="1428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077747" y="5841685"/>
            <a:ext cx="41302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선정된 주제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68841" y="3768093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200" kern="0" spc="-200" dirty="0">
                <a:solidFill>
                  <a:srgbClr val="00B0F0"/>
                </a:solidFill>
                <a:latin typeface="Pretendard SemiBold" pitchFamily="34" charset="0"/>
                <a:cs typeface="Pretendard SemiBold" pitchFamily="34" charset="0"/>
              </a:rPr>
              <a:t>핑퐁</a:t>
            </a:r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 게임 만들기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449610" y="7668275"/>
            <a:ext cx="544262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클론 팔 만들기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5130797" y="3768093"/>
            <a:ext cx="1965956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b="1" kern="0" spc="600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01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1006937" y="3768095"/>
            <a:ext cx="2184385" cy="2028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b="1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02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3134561" y="3768093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스마트 화분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4998175" y="7391981"/>
            <a:ext cx="2200063" cy="2028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b="1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03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0827608" y="7391981"/>
            <a:ext cx="2511906" cy="2028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b="1" dirty="0">
                <a:solidFill>
                  <a:srgbClr val="18A8F1"/>
                </a:solidFill>
                <a:latin typeface="210 OmniGothic 050" pitchFamily="34" charset="0"/>
                <a:cs typeface="210 OmniGothic 050" pitchFamily="34" charset="0"/>
              </a:rPr>
              <a:t>04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3134561" y="7391978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18A8F1"/>
                </a:solidFill>
                <a:latin typeface="Pretendard SemiBold" pitchFamily="34" charset="0"/>
              </a:rPr>
              <a:t>튜링 머신 만들기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6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 pitchFamily="34" charset="0"/>
                <a:ea typeface="+mn-ea"/>
                <a:cs typeface="+mn-cs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1011745"/>
            <a:ext cx="1589211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-4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HINanumOTF Bold" pitchFamily="34" charset="0"/>
                <a:ea typeface="+mn-ea"/>
                <a:cs typeface="KOHINanumOTF Bold" pitchFamily="34" charset="0"/>
              </a:rPr>
              <a:t>2</a:t>
            </a:r>
            <a:r>
              <a:rPr kumimoji="0" lang="ko-KR" altLang="en-US" sz="7200" b="0" i="0" u="none" strike="noStrike" kern="0" cap="none" spc="-4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HINanumOTF Bold" pitchFamily="34" charset="0"/>
                <a:ea typeface="+mn-ea"/>
                <a:cs typeface="KOHINanumOTF Bold" pitchFamily="34" charset="0"/>
              </a:rPr>
              <a:t>차 브레인스토밍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-914400" y="3372410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lvl="0" indent="-4572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총 </a:t>
            </a:r>
            <a:r>
              <a:rPr kumimoji="0" lang="en-US" altLang="ko-KR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3</a:t>
            </a: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가지의 기준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0440" y="5280342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 2.   </a:t>
            </a: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독창성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0440" y="6190604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kern="0" spc="-200" dirty="0">
                <a:solidFill>
                  <a:srgbClr val="18A8F1"/>
                </a:solidFill>
                <a:latin typeface="Pretendard SemiBold" pitchFamily="34" charset="0"/>
                <a:cs typeface="Pretendard SemiBold" pitchFamily="34" charset="0"/>
              </a:rPr>
              <a:t>  3.  </a:t>
            </a: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유용성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36">
            <a:extLst>
              <a:ext uri="{FF2B5EF4-FFF2-40B4-BE49-F238E27FC236}">
                <a16:creationId xmlns:a16="http://schemas.microsoft.com/office/drawing/2014/main" id="{6C6CBDEB-9AB1-41A1-BF72-8B15908396C6}"/>
              </a:ext>
            </a:extLst>
          </p:cNvPr>
          <p:cNvSpPr txBox="1"/>
          <p:nvPr/>
        </p:nvSpPr>
        <p:spPr>
          <a:xfrm>
            <a:off x="747660" y="4272884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  1.  </a:t>
            </a: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실현 가능성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8DBF310-451A-469E-89AA-B9F2234F3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269644"/>
              </p:ext>
            </p:extLst>
          </p:nvPr>
        </p:nvGraphicFramePr>
        <p:xfrm>
          <a:off x="4279790" y="3238500"/>
          <a:ext cx="13245310" cy="567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062">
                  <a:extLst>
                    <a:ext uri="{9D8B030D-6E8A-4147-A177-3AD203B41FA5}">
                      <a16:colId xmlns:a16="http://schemas.microsoft.com/office/drawing/2014/main" val="1898615951"/>
                    </a:ext>
                  </a:extLst>
                </a:gridCol>
                <a:gridCol w="2649062">
                  <a:extLst>
                    <a:ext uri="{9D8B030D-6E8A-4147-A177-3AD203B41FA5}">
                      <a16:colId xmlns:a16="http://schemas.microsoft.com/office/drawing/2014/main" val="2291621958"/>
                    </a:ext>
                  </a:extLst>
                </a:gridCol>
                <a:gridCol w="2649062">
                  <a:extLst>
                    <a:ext uri="{9D8B030D-6E8A-4147-A177-3AD203B41FA5}">
                      <a16:colId xmlns:a16="http://schemas.microsoft.com/office/drawing/2014/main" val="2282823691"/>
                    </a:ext>
                  </a:extLst>
                </a:gridCol>
                <a:gridCol w="2649062">
                  <a:extLst>
                    <a:ext uri="{9D8B030D-6E8A-4147-A177-3AD203B41FA5}">
                      <a16:colId xmlns:a16="http://schemas.microsoft.com/office/drawing/2014/main" val="643979877"/>
                    </a:ext>
                  </a:extLst>
                </a:gridCol>
                <a:gridCol w="2649062">
                  <a:extLst>
                    <a:ext uri="{9D8B030D-6E8A-4147-A177-3AD203B41FA5}">
                      <a16:colId xmlns:a16="http://schemas.microsoft.com/office/drawing/2014/main" val="3655278234"/>
                    </a:ext>
                  </a:extLst>
                </a:gridCol>
              </a:tblGrid>
              <a:tr h="113426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실현가능성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독창성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유용성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합계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044975"/>
                  </a:ext>
                </a:extLst>
              </a:tr>
              <a:tr h="1134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핑퐁 게임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866511"/>
                  </a:ext>
                </a:extLst>
              </a:tr>
              <a:tr h="1134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튜링 머신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4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706883"/>
                  </a:ext>
                </a:extLst>
              </a:tr>
              <a:tr h="1134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스마트 화분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594698"/>
                  </a:ext>
                </a:extLst>
              </a:tr>
              <a:tr h="1134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클론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로봇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팔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290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75954A2-6534-403E-BD9C-1C996661B482}"/>
              </a:ext>
            </a:extLst>
          </p:cNvPr>
          <p:cNvSpPr txBox="1"/>
          <p:nvPr/>
        </p:nvSpPr>
        <p:spPr>
          <a:xfrm>
            <a:off x="5715000" y="342036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평가 기준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699BD4-0095-49DF-8BB5-3A322B546FEF}"/>
              </a:ext>
            </a:extLst>
          </p:cNvPr>
          <p:cNvSpPr txBox="1"/>
          <p:nvPr/>
        </p:nvSpPr>
        <p:spPr>
          <a:xfrm>
            <a:off x="4377698" y="366206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선택된 아이디어</a:t>
            </a:r>
          </a:p>
        </p:txBody>
      </p:sp>
    </p:spTree>
    <p:extLst>
      <p:ext uri="{BB962C8B-B14F-4D97-AF65-F5344CB8AC3E}">
        <p14:creationId xmlns:p14="http://schemas.microsoft.com/office/powerpoint/2010/main" val="389820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13171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719" y="3271921"/>
            <a:ext cx="7296228" cy="4690980"/>
            <a:chOff x="1628276" y="3546759"/>
            <a:chExt cx="7398111" cy="5413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276" y="3546759"/>
              <a:ext cx="7398111" cy="541304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7660" y="1658076"/>
            <a:ext cx="10080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 pitchFamily="34" charset="0"/>
                <a:ea typeface="+mn-ea"/>
                <a:cs typeface="210 OmniGothic 050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0007884" y="3271921"/>
            <a:ext cx="7708397" cy="4690980"/>
            <a:chOff x="9256559" y="3546759"/>
            <a:chExt cx="7398111" cy="54130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6559" y="3546759"/>
              <a:ext cx="7398111" cy="541304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21442" y="1926695"/>
            <a:ext cx="178428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0" cap="none" spc="-4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HINanumOTF Bold" pitchFamily="34" charset="0"/>
                <a:cs typeface="KOHINanumOTF Bold" pitchFamily="34" charset="0"/>
              </a:rPr>
              <a:t>선정된 </a:t>
            </a:r>
            <a:r>
              <a:rPr lang="ko-KR" altLang="en-US" sz="7200" kern="0" spc="-400" dirty="0">
                <a:solidFill>
                  <a:srgbClr val="4D4D4D"/>
                </a:solidFill>
                <a:latin typeface="KOHINanumOTF Bold" pitchFamily="34" charset="0"/>
                <a:cs typeface="KOHINanumOTF Bold" pitchFamily="34" charset="0"/>
              </a:rPr>
              <a:t>최종아이디어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65A7866C-655C-4BD0-84FD-759FCE86E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59" y="3735939"/>
            <a:ext cx="6476921" cy="38068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십자형 3">
            <a:extLst>
              <a:ext uri="{FF2B5EF4-FFF2-40B4-BE49-F238E27FC236}">
                <a16:creationId xmlns:a16="http://schemas.microsoft.com/office/drawing/2014/main" id="{8E0AF7B4-85D8-477C-B3ED-BB248170AC33}"/>
              </a:ext>
            </a:extLst>
          </p:cNvPr>
          <p:cNvSpPr/>
          <p:nvPr/>
        </p:nvSpPr>
        <p:spPr>
          <a:xfrm>
            <a:off x="7963537" y="4720782"/>
            <a:ext cx="1918276" cy="1837118"/>
          </a:xfrm>
          <a:prstGeom prst="plus">
            <a:avLst>
              <a:gd name="adj" fmla="val 3776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FF440-FF1B-4E24-A528-FB5573F95C61}"/>
              </a:ext>
            </a:extLst>
          </p:cNvPr>
          <p:cNvSpPr txBox="1"/>
          <p:nvPr/>
        </p:nvSpPr>
        <p:spPr>
          <a:xfrm>
            <a:off x="773202" y="8360305"/>
            <a:ext cx="149239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B0F0"/>
                </a:solidFill>
                <a:latin typeface="+mn-ea"/>
              </a:rPr>
              <a:t>세부기능</a:t>
            </a:r>
            <a:endParaRPr lang="en-US" altLang="ko-KR" sz="2800" dirty="0">
              <a:solidFill>
                <a:srgbClr val="00B0F0"/>
              </a:solidFill>
              <a:latin typeface="+mn-ea"/>
            </a:endParaRPr>
          </a:p>
          <a:p>
            <a:r>
              <a:rPr lang="en-US" altLang="ko-KR" sz="2800" dirty="0">
                <a:solidFill>
                  <a:srgbClr val="00B0F0"/>
                </a:solidFill>
                <a:latin typeface="+mn-ea"/>
              </a:rPr>
              <a:t>1. </a:t>
            </a:r>
            <a:r>
              <a:rPr lang="ko-KR" altLang="en-US" sz="2800" dirty="0" err="1">
                <a:solidFill>
                  <a:srgbClr val="00B0F0"/>
                </a:solidFill>
                <a:latin typeface="+mn-ea"/>
              </a:rPr>
              <a:t>온습도</a:t>
            </a:r>
            <a:r>
              <a:rPr lang="ko-KR" altLang="en-US" sz="2800" dirty="0">
                <a:solidFill>
                  <a:srgbClr val="00B0F0"/>
                </a:solidFill>
                <a:latin typeface="+mn-ea"/>
              </a:rPr>
              <a:t> 측정</a:t>
            </a:r>
            <a:endParaRPr lang="en-US" altLang="ko-KR" sz="2800" dirty="0">
              <a:solidFill>
                <a:srgbClr val="00B0F0"/>
              </a:solidFill>
              <a:latin typeface="+mn-ea"/>
            </a:endParaRPr>
          </a:p>
          <a:p>
            <a:r>
              <a:rPr lang="en-US" altLang="ko-KR" sz="2800" dirty="0">
                <a:solidFill>
                  <a:srgbClr val="00B0F0"/>
                </a:solidFill>
                <a:latin typeface="+mn-ea"/>
              </a:rPr>
              <a:t>2. </a:t>
            </a:r>
            <a:r>
              <a:rPr lang="ko-KR" altLang="en-US" sz="2800" dirty="0">
                <a:solidFill>
                  <a:srgbClr val="00B0F0"/>
                </a:solidFill>
                <a:latin typeface="+mn-ea"/>
              </a:rPr>
              <a:t>조도 센서</a:t>
            </a:r>
            <a:endParaRPr lang="en-US" altLang="ko-KR" sz="2800" dirty="0">
              <a:solidFill>
                <a:srgbClr val="00B0F0"/>
              </a:solidFill>
              <a:latin typeface="+mn-ea"/>
            </a:endParaRPr>
          </a:p>
          <a:p>
            <a:r>
              <a:rPr lang="en-US" altLang="ko-KR" sz="2800" dirty="0">
                <a:solidFill>
                  <a:srgbClr val="00B0F0"/>
                </a:solidFill>
                <a:latin typeface="+mn-ea"/>
              </a:rPr>
              <a:t>3. </a:t>
            </a:r>
            <a:r>
              <a:rPr lang="ko-KR" altLang="en-US" sz="2800" dirty="0">
                <a:solidFill>
                  <a:srgbClr val="00B0F0"/>
                </a:solidFill>
                <a:latin typeface="+mn-ea"/>
              </a:rPr>
              <a:t>토양 수분량에 따른 이모티콘 표시 기능 등</a:t>
            </a:r>
            <a:r>
              <a:rPr lang="en-US" altLang="ko-KR" sz="2800" dirty="0">
                <a:solidFill>
                  <a:srgbClr val="00B0F0"/>
                </a:solidFill>
                <a:latin typeface="+mn-ea"/>
              </a:rPr>
              <a:t>..</a:t>
            </a:r>
            <a:endParaRPr lang="ko-KR" altLang="en-US" sz="2800" dirty="0">
              <a:solidFill>
                <a:srgbClr val="00B0F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8C47F3-F9C3-4303-8980-E97DBF2617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10" y="3605668"/>
            <a:ext cx="3296879" cy="4016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E63200-F5D0-4947-8410-9C87C114C8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390" y="3625477"/>
            <a:ext cx="3582951" cy="40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1214" y="3897875"/>
            <a:ext cx="15083287" cy="4727079"/>
            <a:chOff x="1601214" y="3897875"/>
            <a:chExt cx="15083287" cy="4727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1214" y="3897875"/>
              <a:ext cx="15083287" cy="4727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1528" y="4097588"/>
            <a:ext cx="4322145" cy="4322145"/>
            <a:chOff x="1851528" y="4097588"/>
            <a:chExt cx="4322145" cy="4322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1528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1785" y="4097588"/>
            <a:ext cx="4322145" cy="4322145"/>
            <a:chOff x="6981785" y="4097588"/>
            <a:chExt cx="4322145" cy="4322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1785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2041" y="4097588"/>
            <a:ext cx="4322145" cy="4322145"/>
            <a:chOff x="12112041" y="4097588"/>
            <a:chExt cx="4322145" cy="4322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2041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3813" y="5864308"/>
            <a:ext cx="5658089" cy="794214"/>
            <a:chOff x="6313813" y="5864308"/>
            <a:chExt cx="5658089" cy="794214"/>
          </a:xfrm>
        </p:grpSpPr>
        <p:sp>
          <p:nvSpPr>
            <p:cNvPr id="15" name="Object 15"/>
            <p:cNvSpPr txBox="1"/>
            <p:nvPr/>
          </p:nvSpPr>
          <p:spPr>
            <a:xfrm>
              <a:off x="6179841" y="5864308"/>
              <a:ext cx="803830" cy="1191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HIBaeumOTF" pitchFamily="34" charset="0"/>
                  <a:ea typeface="+mn-ea"/>
                  <a:cs typeface="KOHIBaeumOTF" pitchFamily="34" charset="0"/>
                </a:rPr>
                <a:t>+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1302043" y="5864308"/>
              <a:ext cx="803830" cy="1191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HIBaeumOTF" pitchFamily="34" charset="0"/>
                  <a:ea typeface="+mn-ea"/>
                  <a:cs typeface="KOHIBaeumOTF" pitchFamily="34" charset="0"/>
                </a:rPr>
                <a:t>+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21442" y="1926699"/>
            <a:ext cx="178428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0" cap="none" spc="-4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HINanumOTF Bold" pitchFamily="34" charset="0"/>
                <a:ea typeface="+mn-ea"/>
                <a:cs typeface="KOHINanumOTF Bold" pitchFamily="34" charset="0"/>
              </a:rPr>
              <a:t>아두이노</a:t>
            </a:r>
            <a:r>
              <a:rPr kumimoji="0" lang="ko-KR" altLang="en-US" sz="7200" b="0" i="0" u="none" strike="noStrike" kern="0" cap="none" spc="-4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HINanumOTF Bold" pitchFamily="34" charset="0"/>
                <a:ea typeface="+mn-ea"/>
                <a:cs typeface="KOHINanumOTF Bold" pitchFamily="34" charset="0"/>
              </a:rPr>
              <a:t> 프로젝트의 목적 및 효과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7660" y="1658080"/>
            <a:ext cx="1008040" cy="810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 pitchFamily="34" charset="0"/>
                <a:ea typeface="+mn-ea"/>
                <a:cs typeface="210 OmniGothic 050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07706" y="1448051"/>
            <a:ext cx="4670302" cy="61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-1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KOHINanumOTF Bold" pitchFamily="34" charset="0"/>
                <a:ea typeface="+mn-ea"/>
                <a:cs typeface="KOHINanumOTF Bold" pitchFamily="34" charset="0"/>
              </a:rPr>
              <a:t>Business Project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17137" y="6116374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실용성 측면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31483" y="6811708"/>
            <a:ext cx="456224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사용자 관점의 목적 및 효과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47398" y="6116375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학습적 측면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61740" y="6811708"/>
            <a:ext cx="4562242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팀원 관점의 목적 및 효과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877607" y="6116375"/>
            <a:ext cx="47909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 pitchFamily="34" charset="0"/>
                <a:ea typeface="+mn-ea"/>
                <a:cs typeface="Pretendard SemiBold" pitchFamily="34" charset="0"/>
              </a:rPr>
              <a:t>학습적 측면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991996" y="6811708"/>
            <a:ext cx="4562242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0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경험 관점의 목적 및 효과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70CE3C-6151-4893-916C-F2DED53C06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49" y="4351313"/>
            <a:ext cx="1636641" cy="1521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B1FE75-BC06-44FD-87E7-1E56990CE8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297" y="4097588"/>
            <a:ext cx="1983955" cy="1983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22C328-A2F9-4228-AC0D-46582ECC3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08170" y="4236174"/>
            <a:ext cx="1706781" cy="17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99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1768</Words>
  <Application>Microsoft Office PowerPoint</Application>
  <PresentationFormat>사용자 지정</PresentationFormat>
  <Paragraphs>367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51" baseType="lpstr">
      <vt:lpstr>?? ??</vt:lpstr>
      <vt:lpstr>210 OmniGothic 050</vt:lpstr>
      <vt:lpstr>Gmarket Sans Medium</vt:lpstr>
      <vt:lpstr>HCI Poppy</vt:lpstr>
      <vt:lpstr>KOHIBaeumOTF</vt:lpstr>
      <vt:lpstr>KOHINanumOTF Bold</vt:lpstr>
      <vt:lpstr>Noto Sans CJK KR Bold</vt:lpstr>
      <vt:lpstr>Noto Sans CJK KR DemiLight</vt:lpstr>
      <vt:lpstr>Noto Sans KR</vt:lpstr>
      <vt:lpstr>Pretendard</vt:lpstr>
      <vt:lpstr>Pretendard Light</vt:lpstr>
      <vt:lpstr>Pretendard SemiBold</vt:lpstr>
      <vt:lpstr>맑은 고딕</vt:lpstr>
      <vt:lpstr>함초롬바탕</vt:lpstr>
      <vt:lpstr>휴먼명조</vt:lpstr>
      <vt:lpstr>Arial</vt:lpstr>
      <vt:lpstr>Calibri</vt:lpstr>
      <vt:lpstr>Helvetica</vt:lpstr>
      <vt:lpstr>source serif pro</vt:lpstr>
      <vt:lpstr>Ubuntu Condensed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김나영</cp:lastModifiedBy>
  <cp:revision>31</cp:revision>
  <dcterms:created xsi:type="dcterms:W3CDTF">2023-11-15T12:13:45Z</dcterms:created>
  <dcterms:modified xsi:type="dcterms:W3CDTF">2023-11-16T10:56:34Z</dcterms:modified>
</cp:coreProperties>
</file>